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257" r:id="rId3"/>
    <p:sldId id="274" r:id="rId4"/>
    <p:sldId id="276" r:id="rId5"/>
    <p:sldId id="277" r:id="rId6"/>
    <p:sldId id="278" r:id="rId7"/>
    <p:sldId id="345" r:id="rId8"/>
    <p:sldId id="346" r:id="rId9"/>
    <p:sldId id="350" r:id="rId10"/>
    <p:sldId id="351" r:id="rId11"/>
    <p:sldId id="306" r:id="rId12"/>
    <p:sldId id="353" r:id="rId13"/>
    <p:sldId id="352" r:id="rId14"/>
    <p:sldId id="279" r:id="rId15"/>
    <p:sldId id="280" r:id="rId16"/>
    <p:sldId id="334" r:id="rId17"/>
    <p:sldId id="335" r:id="rId18"/>
    <p:sldId id="336" r:id="rId19"/>
    <p:sldId id="337" r:id="rId20"/>
    <p:sldId id="339" r:id="rId21"/>
    <p:sldId id="281" r:id="rId22"/>
    <p:sldId id="284" r:id="rId23"/>
    <p:sldId id="283" r:id="rId24"/>
    <p:sldId id="294" r:id="rId25"/>
    <p:sldId id="285" r:id="rId26"/>
    <p:sldId id="286" r:id="rId27"/>
    <p:sldId id="287" r:id="rId28"/>
    <p:sldId id="288" r:id="rId29"/>
    <p:sldId id="291" r:id="rId30"/>
    <p:sldId id="297" r:id="rId31"/>
    <p:sldId id="298" r:id="rId32"/>
    <p:sldId id="303" r:id="rId33"/>
    <p:sldId id="292" r:id="rId34"/>
    <p:sldId id="304" r:id="rId35"/>
    <p:sldId id="296" r:id="rId36"/>
    <p:sldId id="348" r:id="rId37"/>
    <p:sldId id="300" r:id="rId38"/>
    <p:sldId id="344" r:id="rId39"/>
    <p:sldId id="332" r:id="rId40"/>
    <p:sldId id="333" r:id="rId41"/>
    <p:sldId id="310" r:id="rId42"/>
    <p:sldId id="311" r:id="rId43"/>
    <p:sldId id="312" r:id="rId44"/>
    <p:sldId id="313" r:id="rId45"/>
    <p:sldId id="314" r:id="rId46"/>
    <p:sldId id="315" r:id="rId47"/>
    <p:sldId id="316" r:id="rId48"/>
    <p:sldId id="320" r:id="rId49"/>
    <p:sldId id="321" r:id="rId50"/>
    <p:sldId id="322" r:id="rId51"/>
    <p:sldId id="323" r:id="rId52"/>
    <p:sldId id="324" r:id="rId53"/>
    <p:sldId id="325" r:id="rId54"/>
    <p:sldId id="326" r:id="rId55"/>
    <p:sldId id="327" r:id="rId56"/>
    <p:sldId id="328" r:id="rId57"/>
    <p:sldId id="329" r:id="rId58"/>
    <p:sldId id="349" r:id="rId59"/>
    <p:sldId id="354" r:id="rId60"/>
    <p:sldId id="301" r:id="rId61"/>
    <p:sldId id="356" r:id="rId62"/>
    <p:sldId id="331" r:id="rId63"/>
    <p:sldId id="34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0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B4820-D2FA-4412-AD40-8B74B609C3CD}" type="datetimeFigureOut">
              <a:rPr lang="en-ZA" smtClean="0"/>
              <a:t>2022/06/14</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8ABF2-D7AB-48FE-8250-7D22478870C6}" type="slidenum">
              <a:rPr lang="en-ZA" smtClean="0"/>
              <a:t>‹#›</a:t>
            </a:fld>
            <a:endParaRPr lang="en-ZA"/>
          </a:p>
        </p:txBody>
      </p:sp>
    </p:spTree>
    <p:extLst>
      <p:ext uri="{BB962C8B-B14F-4D97-AF65-F5344CB8AC3E}">
        <p14:creationId xmlns:p14="http://schemas.microsoft.com/office/powerpoint/2010/main" val="85978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1988"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A8DAA01-942B-4B1A-9350-A007BE66980F}" type="slidenum">
              <a:rPr lang="en-ZA" smtClean="0"/>
              <a:pPr eaLnBrk="1" hangingPunct="1"/>
              <a:t>36</a:t>
            </a:fld>
            <a:endParaRPr lang="en-ZA"/>
          </a:p>
        </p:txBody>
      </p:sp>
    </p:spTree>
    <p:extLst>
      <p:ext uri="{BB962C8B-B14F-4D97-AF65-F5344CB8AC3E}">
        <p14:creationId xmlns:p14="http://schemas.microsoft.com/office/powerpoint/2010/main" val="306787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E61402F-95FE-4318-9635-A0FAD1F1B3BF}" type="slidenum">
              <a:rPr lang="en-GB" smtClean="0"/>
              <a:t>58</a:t>
            </a:fld>
            <a:endParaRPr lang="en-GB"/>
          </a:p>
        </p:txBody>
      </p:sp>
    </p:spTree>
    <p:extLst>
      <p:ext uri="{BB962C8B-B14F-4D97-AF65-F5344CB8AC3E}">
        <p14:creationId xmlns:p14="http://schemas.microsoft.com/office/powerpoint/2010/main" val="1201643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542E-E8A6-044A-1621-E2C8B89FE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AB5541D4-25C3-E5D2-7E97-15EFD97E1A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1DAE9971-BC85-AF1B-3D40-1A47854C8F80}"/>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A6A552FE-4B5D-E05A-730F-DE85D098F5E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C7C2688-0670-1F2C-EFC1-089EF2FE8956}"/>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507735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0580-68A7-99C9-4E0E-A1A358B4337A}"/>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CBC2232-C4F7-EB47-20A0-51859CAB2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90D430B-352C-DEEA-C5CC-6E5D0ABB231C}"/>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E25FA569-4AE3-D9BD-5B7A-DC0F1D42401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8FA4652-CC84-7ABE-F4F4-F230BDBF0D7E}"/>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3105617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904634-7A41-5804-B22B-1197DE6505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9AB926A-B8A6-4864-D455-24EAE29ADE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0E9021F-39D7-7A8F-2A4A-369DC27852FA}"/>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4A39C224-47CE-F835-FE4A-3B695382C52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AD4F9BC-3E9F-08A5-F056-FD5EDDBFC02A}"/>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46344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a:xfrm>
            <a:off x="2416500" y="329307"/>
            <a:ext cx="4973915" cy="309201"/>
          </a:xfrm>
        </p:spPr>
        <p:txBody>
          <a:bodyPr/>
          <a:lstStyle/>
          <a:p>
            <a:endParaRPr lang="en-ZA"/>
          </a:p>
        </p:txBody>
      </p:sp>
      <p:sp>
        <p:nvSpPr>
          <p:cNvPr id="6" name="Slide Number Placeholder 5"/>
          <p:cNvSpPr>
            <a:spLocks noGrp="1"/>
          </p:cNvSpPr>
          <p:nvPr>
            <p:ph type="sldNum" sz="quarter" idx="12"/>
          </p:nvPr>
        </p:nvSpPr>
        <p:spPr>
          <a:xfrm>
            <a:off x="1437664" y="798973"/>
            <a:ext cx="811019" cy="503578"/>
          </a:xfrm>
        </p:spPr>
        <p:txBody>
          <a:bodyPr/>
          <a:lstStyle/>
          <a:p>
            <a:fld id="{C0779718-3328-4915-8498-2CA120CD7399}" type="slidenum">
              <a:rPr lang="en-ZA" smtClean="0"/>
              <a:t>‹#›</a:t>
            </a:fld>
            <a:endParaRPr lang="en-Z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0772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0779718-3328-4915-8498-2CA120CD7399}" type="slidenum">
              <a:rPr lang="en-ZA" smtClean="0"/>
              <a:t>‹#›</a:t>
            </a:fld>
            <a:endParaRPr lang="en-Z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8337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0779718-3328-4915-8498-2CA120CD7399}" type="slidenum">
              <a:rPr lang="en-ZA" smtClean="0"/>
              <a:t>‹#›</a:t>
            </a:fld>
            <a:endParaRPr lang="en-Z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8275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FBE241-4F54-458F-BE50-71B2838458A0}" type="datetimeFigureOut">
              <a:rPr lang="en-ZA" smtClean="0"/>
              <a:t>2022/06/14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0779718-3328-4915-8498-2CA120CD7399}" type="slidenum">
              <a:rPr lang="en-ZA" smtClean="0"/>
              <a:t>‹#›</a:t>
            </a:fld>
            <a:endParaRPr lang="en-Z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2266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FBE241-4F54-458F-BE50-71B2838458A0}" type="datetimeFigureOut">
              <a:rPr lang="en-ZA" smtClean="0"/>
              <a:t>2022/06/14</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C0779718-3328-4915-8498-2CA120CD7399}" type="slidenum">
              <a:rPr lang="en-ZA" smtClean="0"/>
              <a:t>‹#›</a:t>
            </a:fld>
            <a:endParaRPr lang="en-Z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8052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FBE241-4F54-458F-BE50-71B2838458A0}" type="datetimeFigureOut">
              <a:rPr lang="en-ZA" smtClean="0"/>
              <a:t>2022/06/14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C0779718-3328-4915-8498-2CA120CD7399}" type="slidenum">
              <a:rPr lang="en-ZA" smtClean="0"/>
              <a:t>‹#›</a:t>
            </a:fld>
            <a:endParaRPr lang="en-Z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0222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BE241-4F54-458F-BE50-71B2838458A0}" type="datetimeFigureOut">
              <a:rPr lang="en-ZA" smtClean="0"/>
              <a:t>2022/06/14</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C0779718-3328-4915-8498-2CA120CD7399}" type="slidenum">
              <a:rPr lang="en-ZA" smtClean="0"/>
              <a:t>‹#›</a:t>
            </a:fld>
            <a:endParaRPr lang="en-ZA"/>
          </a:p>
        </p:txBody>
      </p:sp>
    </p:spTree>
    <p:extLst>
      <p:ext uri="{BB962C8B-B14F-4D97-AF65-F5344CB8AC3E}">
        <p14:creationId xmlns:p14="http://schemas.microsoft.com/office/powerpoint/2010/main" val="75028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FBE241-4F54-458F-BE50-71B2838458A0}" type="datetimeFigureOut">
              <a:rPr lang="en-ZA" smtClean="0"/>
              <a:t>2022/06/14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0779718-3328-4915-8498-2CA120CD7399}" type="slidenum">
              <a:rPr lang="en-ZA" smtClean="0"/>
              <a:t>‹#›</a:t>
            </a:fld>
            <a:endParaRPr lang="en-Z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270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F461-5706-FA48-7AC3-AD9091B1300B}"/>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45A963FF-6CB7-A440-958E-57C7C4FCC0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817A0C9-FF13-6332-D880-3091C7CC216A}"/>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A3A78D38-5A26-FC5E-205A-A27FFA1E0B6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CA1C831-9D10-6280-ED75-68F7439CCBEB}"/>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2326200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5FBE241-4F54-458F-BE50-71B2838458A0}" type="datetimeFigureOut">
              <a:rPr lang="en-ZA" smtClean="0"/>
              <a:t>2022/06/14</a:t>
            </a:fld>
            <a:endParaRPr lang="en-ZA"/>
          </a:p>
        </p:txBody>
      </p:sp>
      <p:sp>
        <p:nvSpPr>
          <p:cNvPr id="6" name="Footer Placeholder 5"/>
          <p:cNvSpPr>
            <a:spLocks noGrp="1"/>
          </p:cNvSpPr>
          <p:nvPr>
            <p:ph type="ftr" sz="quarter" idx="11"/>
          </p:nvPr>
        </p:nvSpPr>
        <p:spPr>
          <a:xfrm>
            <a:off x="1447382" y="318640"/>
            <a:ext cx="5541004" cy="320931"/>
          </a:xfrm>
        </p:spPr>
        <p:txBody>
          <a:bodyPr/>
          <a:lstStyle/>
          <a:p>
            <a:endParaRPr lang="en-ZA"/>
          </a:p>
        </p:txBody>
      </p:sp>
      <p:sp>
        <p:nvSpPr>
          <p:cNvPr id="7" name="Slide Number Placeholder 6"/>
          <p:cNvSpPr>
            <a:spLocks noGrp="1"/>
          </p:cNvSpPr>
          <p:nvPr>
            <p:ph type="sldNum" sz="quarter" idx="12"/>
          </p:nvPr>
        </p:nvSpPr>
        <p:spPr/>
        <p:txBody>
          <a:bodyPr/>
          <a:lstStyle/>
          <a:p>
            <a:fld id="{C0779718-3328-4915-8498-2CA120CD7399}" type="slidenum">
              <a:rPr lang="en-ZA" smtClean="0"/>
              <a:t>‹#›</a:t>
            </a:fld>
            <a:endParaRPr lang="en-Z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5659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0779718-3328-4915-8498-2CA120CD7399}" type="slidenum">
              <a:rPr lang="en-ZA" smtClean="0"/>
              <a:t>‹#›</a:t>
            </a:fld>
            <a:endParaRPr lang="en-Z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6112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0779718-3328-4915-8498-2CA120CD7399}" type="slidenum">
              <a:rPr lang="en-ZA" smtClean="0"/>
              <a:t>‹#›</a:t>
            </a:fld>
            <a:endParaRPr lang="en-Z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2897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B563-3331-F460-2422-CB39775A72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D113A5C-DF16-5409-6B02-3226A2E07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552382-D46A-A9C8-F99A-77E233D04D70}"/>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851AC1CE-E71B-211B-A294-F4B6CD029DD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3D5404E-7142-9D31-A69B-3076D47B1A90}"/>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2464918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7B69-ED16-48C6-C1FB-F9982A07F344}"/>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0ABE932-481D-F186-85D2-AF8E39843E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F37008D5-6FC0-05B8-57D6-C2093ED07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411560DA-BE0C-A578-620F-6AEC6A3E149A}"/>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6" name="Footer Placeholder 5">
            <a:extLst>
              <a:ext uri="{FF2B5EF4-FFF2-40B4-BE49-F238E27FC236}">
                <a16:creationId xmlns:a16="http://schemas.microsoft.com/office/drawing/2014/main" id="{67FFD5A7-7C74-07B1-23A4-EA308D047C2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1D4F3DA-C06F-A8DF-8FBA-28E166943E84}"/>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4155771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B496-1436-1F7D-2E5C-D6B20B549C8C}"/>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DB33BEF-3FED-F1D5-5527-DB10C1C85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6E1B8-7C5D-3FBC-33CF-06FE99774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38F46B0F-161B-7CD8-FB75-23E07D3EB0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F088C-2072-6CD5-10ED-A388763A45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BE4A7155-F186-037F-5A02-5820D6443F93}"/>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8" name="Footer Placeholder 7">
            <a:extLst>
              <a:ext uri="{FF2B5EF4-FFF2-40B4-BE49-F238E27FC236}">
                <a16:creationId xmlns:a16="http://schemas.microsoft.com/office/drawing/2014/main" id="{558536EA-A193-66FC-8C45-62CAF7143980}"/>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A89D221B-ED7D-776B-9244-227D20A626D0}"/>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353551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F08A-5993-5F95-3440-23E86280DF98}"/>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D04F11B0-D430-558F-D20E-66095652E653}"/>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4" name="Footer Placeholder 3">
            <a:extLst>
              <a:ext uri="{FF2B5EF4-FFF2-40B4-BE49-F238E27FC236}">
                <a16:creationId xmlns:a16="http://schemas.microsoft.com/office/drawing/2014/main" id="{143B0C54-DD4C-37F4-42A9-92B002370DE6}"/>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8BF04E89-131E-8F53-0E82-630E9108A090}"/>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181797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8BCCF-616E-B3C2-09CA-530BB120089F}"/>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3" name="Footer Placeholder 2">
            <a:extLst>
              <a:ext uri="{FF2B5EF4-FFF2-40B4-BE49-F238E27FC236}">
                <a16:creationId xmlns:a16="http://schemas.microsoft.com/office/drawing/2014/main" id="{D8139EBF-5006-1F32-6120-EB6D496352BA}"/>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4CA78E3F-4724-43FE-76D0-A9263E7514E4}"/>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2402692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9B1B-3193-AF29-05B1-702C8D367D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5CAB53C1-C74B-4DE5-F16A-1591C91A10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B1405407-D222-586D-A0C9-D384D41D3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5726BD-4904-521E-028E-C5512DACEF58}"/>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6" name="Footer Placeholder 5">
            <a:extLst>
              <a:ext uri="{FF2B5EF4-FFF2-40B4-BE49-F238E27FC236}">
                <a16:creationId xmlns:a16="http://schemas.microsoft.com/office/drawing/2014/main" id="{5BCF2318-F53F-286E-91DD-120481DA3F5F}"/>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E8E21FDD-5C06-70E6-7104-FA0B8B9D1975}"/>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3391973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2BE8-9AA0-4510-4671-504E281DF2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85717EE9-3F98-C0F7-C30C-68DA608DB4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8072BA60-D177-16D2-A98B-061ABDD1D2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C896F6-8D7F-265B-B743-1CC1802A17F7}"/>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6" name="Footer Placeholder 5">
            <a:extLst>
              <a:ext uri="{FF2B5EF4-FFF2-40B4-BE49-F238E27FC236}">
                <a16:creationId xmlns:a16="http://schemas.microsoft.com/office/drawing/2014/main" id="{E7EC5427-380F-CE71-166B-2D8BFD40600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CC304E1B-137A-AE01-EA5F-CAD610F6B26B}"/>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792680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58BDF-0E56-0DF7-70D8-BC2007C88F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DB9684D0-0F7E-1A47-F04C-DA0497ABDF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D8CB891-09A3-CEAC-6717-D27D442996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8BD5F6C3-1F7E-D59A-0F25-F3B259EDD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39030516-5C4D-DA7E-190C-B2DA12C2B4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3F078-1FEB-48AD-AE52-BD5B288ACE46}" type="slidenum">
              <a:rPr lang="en-ZA" smtClean="0"/>
              <a:t>‹#›</a:t>
            </a:fld>
            <a:endParaRPr lang="en-ZA"/>
          </a:p>
        </p:txBody>
      </p:sp>
    </p:spTree>
    <p:extLst>
      <p:ext uri="{BB962C8B-B14F-4D97-AF65-F5344CB8AC3E}">
        <p14:creationId xmlns:p14="http://schemas.microsoft.com/office/powerpoint/2010/main" val="175100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5FBE241-4F54-458F-BE50-71B2838458A0}" type="datetimeFigureOut">
              <a:rPr lang="en-ZA" smtClean="0"/>
              <a:t>2022/06/14</a:t>
            </a:fld>
            <a:endParaRPr lang="en-Z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0779718-3328-4915-8498-2CA120CD7399}" type="slidenum">
              <a:rPr lang="en-ZA" smtClean="0"/>
              <a:t>‹#›</a:t>
            </a:fld>
            <a:endParaRPr lang="en-Z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088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sthda.com/english/articles/25-cluster-analysis-in-r-practical-guide/111-types-of-clustering-methods-overview-and-quick-start-r-code/#hybrid-clustering-methods" TargetMode="External"/><Relationship Id="rId2" Type="http://schemas.openxmlformats.org/officeDocument/2006/relationships/hyperlink" Target="http://www.sthda.com/english/articles/25-cluster-analysis-in-r-practical-guide/111-types-of-clustering-methods-overview-and-quick-start-r-code/#advanced-clustering-methods" TargetMode="External"/><Relationship Id="rId1" Type="http://schemas.openxmlformats.org/officeDocument/2006/relationships/slideLayout" Target="../slideLayouts/slideLayout2.xml"/><Relationship Id="rId6" Type="http://schemas.openxmlformats.org/officeDocument/2006/relationships/hyperlink" Target="http://www.sthda.com/english/articles/25-cluster-analysis-in-r-practical-guide/111-types-of-clustering-methods-overview-and-quick-start-r-code/#dbscan-density-based-clustering" TargetMode="External"/><Relationship Id="rId5" Type="http://schemas.openxmlformats.org/officeDocument/2006/relationships/hyperlink" Target="http://www.sthda.com/english/articles/25-cluster-analysis-in-r-practical-guide/111-types-of-clustering-methods-overview-and-quick-start-r-code/#model-based-clustering" TargetMode="External"/><Relationship Id="rId4" Type="http://schemas.openxmlformats.org/officeDocument/2006/relationships/hyperlink" Target="http://www.sthda.com/english/articles/25-cluster-analysis-in-r-practical-guide/111-types-of-clustering-methods-overview-and-quick-start-r-code/#fuzzy-cluste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2" Type="http://schemas.openxmlformats.org/officeDocument/2006/relationships/hyperlink" Target="https://blogs.nvidia.com/blog/2016/07/29/whats-difference-artificial-intelligence-machine-learning-deep-learning-ai/" TargetMode="External"/><Relationship Id="rId1" Type="http://schemas.openxmlformats.org/officeDocument/2006/relationships/slideLayout" Target="../slideLayouts/slideLayout2.xml"/><Relationship Id="rId5" Type="http://schemas.openxmlformats.org/officeDocument/2006/relationships/hyperlink" Target="http://homes.cs.washington.edu/~pedrod/papers/cacm12.pdf" TargetMode="External"/><Relationship Id="rId4" Type="http://schemas.openxmlformats.org/officeDocument/2006/relationships/hyperlink" Target="http://www.mckinsey.com/industries/high-tech/our-insights/an-executives-guide-to-machine-learni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2.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4.xml"/><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4.xml"/><Relationship Id="rId4" Type="http://schemas.microsoft.com/office/2007/relationships/hdphoto" Target="../media/hdphoto5.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8.png"/><Relationship Id="rId1" Type="http://schemas.openxmlformats.org/officeDocument/2006/relationships/slideLayout" Target="../slideLayouts/slideLayout4.xml"/><Relationship Id="rId4" Type="http://schemas.microsoft.com/office/2007/relationships/hdphoto" Target="../media/hdphoto6.wdp"/></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Layout" Target="../slideLayouts/slideLayout4.xml"/><Relationship Id="rId4" Type="http://schemas.microsoft.com/office/2007/relationships/hdphoto" Target="../media/hdphoto7.wdp"/></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D7FF430-12D9-556C-A87A-DF94D3CA6C18}"/>
              </a:ext>
            </a:extLst>
          </p:cNvPr>
          <p:cNvSpPr txBox="1">
            <a:spLocks/>
          </p:cNvSpPr>
          <p:nvPr/>
        </p:nvSpPr>
        <p:spPr>
          <a:xfrm>
            <a:off x="1790699" y="3454400"/>
            <a:ext cx="8788401" cy="2654131"/>
          </a:xfrm>
          <a:prstGeom prst="rect">
            <a:avLst/>
          </a:prstGeom>
          <a:solidFill>
            <a:schemeClr val="bg1"/>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ZA" sz="5400" b="0" i="0" u="none" strike="noStrike" kern="1200" cap="none" spc="0" normalizeH="0" baseline="0" noProof="0" dirty="0">
                <a:ln>
                  <a:noFill/>
                </a:ln>
                <a:solidFill>
                  <a:sysClr val="windowText" lastClr="000000"/>
                </a:solidFill>
                <a:effectLst/>
                <a:highlight>
                  <a:srgbClr val="C0C0C0"/>
                </a:highlight>
                <a:uLnTx/>
                <a:uFillTx/>
                <a:latin typeface="Calibri Light" panose="020F0302020204030204"/>
                <a:ea typeface="+mj-ea"/>
                <a:cs typeface="+mj-cs"/>
              </a:rPr>
              <a:t>Machine Learning</a:t>
            </a:r>
            <a:br>
              <a:rPr kumimoji="0" lang="en-ZA" sz="5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br>
            <a:r>
              <a:rPr kumimoji="0" lang="en-ZA" sz="5400" b="0" i="0" u="none" strike="noStrike" kern="1200" cap="none" spc="0" normalizeH="0" baseline="0" noProof="0" dirty="0">
                <a:ln>
                  <a:noFill/>
                </a:ln>
                <a:solidFill>
                  <a:srgbClr val="FF0000"/>
                </a:solidFill>
                <a:effectLst/>
                <a:uLnTx/>
                <a:uFillTx/>
                <a:latin typeface="Calibri Light" panose="020F0302020204030204"/>
                <a:ea typeface="+mj-ea"/>
                <a:cs typeface="+mj-cs"/>
              </a:rPr>
              <a:t>Introduction &amp; Clustering</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ZA" sz="32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By K. Igwe</a:t>
            </a:r>
            <a:br>
              <a:rPr kumimoji="0" lang="en-ZA" sz="32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br>
            <a:r>
              <a:rPr kumimoji="0" lang="en-ZA" sz="3200" b="0" i="0" u="none" strike="noStrike" kern="1200" cap="none" spc="0" normalizeH="0" baseline="0" noProof="0" dirty="0">
                <a:ln>
                  <a:noFill/>
                </a:ln>
                <a:solidFill>
                  <a:sysClr val="windowText" lastClr="000000"/>
                </a:solidFill>
                <a:effectLst/>
                <a:uLnTx/>
                <a:uFillTx/>
                <a:latin typeface="AvantGarde Bk BT" panose="020B0402020202020204" pitchFamily="34" charset="0"/>
                <a:ea typeface="+mj-ea"/>
                <a:cs typeface="+mj-cs"/>
              </a:rPr>
              <a:t>2021</a:t>
            </a:r>
            <a:endParaRPr kumimoji="0" lang="en-GB" sz="40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26515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Categorical Data</a:t>
            </a:r>
          </a:p>
        </p:txBody>
      </p:sp>
      <p:sp>
        <p:nvSpPr>
          <p:cNvPr id="3" name="Content Placeholder 2"/>
          <p:cNvSpPr>
            <a:spLocks noGrp="1"/>
          </p:cNvSpPr>
          <p:nvPr>
            <p:ph idx="1"/>
          </p:nvPr>
        </p:nvSpPr>
        <p:spPr/>
        <p:txBody>
          <a:bodyPr>
            <a:normAutofit/>
          </a:bodyPr>
          <a:lstStyle/>
          <a:p>
            <a:r>
              <a:rPr lang="en-US"/>
              <a:t>Categorical data: Often represent characteristics such as a person’s gender, country, Yes/No, etc.</a:t>
            </a:r>
          </a:p>
          <a:p>
            <a:pPr marL="0" indent="0">
              <a:buNone/>
            </a:pPr>
            <a:endParaRPr lang="en-US"/>
          </a:p>
          <a:p>
            <a:pPr lvl="1"/>
            <a:r>
              <a:rPr lang="en-US"/>
              <a:t>Categorical Ordinal: Ordered in some way that makes sense</a:t>
            </a:r>
          </a:p>
          <a:p>
            <a:pPr lvl="2"/>
            <a:r>
              <a:rPr lang="en-US"/>
              <a:t>Strongly Disagree, Disagree, Neither agree nor disagree, Agree, Strongly Agree</a:t>
            </a:r>
          </a:p>
          <a:p>
            <a:pPr marL="914400" lvl="2" indent="0">
              <a:buNone/>
            </a:pPr>
            <a:endParaRPr lang="en-US"/>
          </a:p>
          <a:p>
            <a:pPr lvl="1"/>
            <a:r>
              <a:rPr lang="en-US"/>
              <a:t>Categorical Normal: has no order </a:t>
            </a:r>
          </a:p>
          <a:p>
            <a:pPr lvl="2"/>
            <a:r>
              <a:rPr lang="en-US"/>
              <a:t>Male, Female</a:t>
            </a:r>
          </a:p>
          <a:p>
            <a:pPr lvl="2"/>
            <a:r>
              <a:rPr lang="en-US"/>
              <a:t>Yes, No,</a:t>
            </a:r>
          </a:p>
          <a:p>
            <a:pPr lvl="2"/>
            <a:r>
              <a:rPr lang="en-US"/>
              <a:t>South Africa, USA, Kenya, Nigeria</a:t>
            </a:r>
          </a:p>
        </p:txBody>
      </p:sp>
    </p:spTree>
    <p:extLst>
      <p:ext uri="{BB962C8B-B14F-4D97-AF65-F5344CB8AC3E}">
        <p14:creationId xmlns:p14="http://schemas.microsoft.com/office/powerpoint/2010/main" val="378624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Numerical Data</a:t>
            </a:r>
          </a:p>
        </p:txBody>
      </p:sp>
      <p:sp>
        <p:nvSpPr>
          <p:cNvPr id="3" name="Content Placeholder 2"/>
          <p:cNvSpPr>
            <a:spLocks noGrp="1"/>
          </p:cNvSpPr>
          <p:nvPr>
            <p:ph idx="1"/>
          </p:nvPr>
        </p:nvSpPr>
        <p:spPr/>
        <p:txBody>
          <a:bodyPr>
            <a:normAutofit/>
          </a:bodyPr>
          <a:lstStyle/>
          <a:p>
            <a:r>
              <a:rPr lang="en-US"/>
              <a:t>Numerical data: Have meaning as a measurement or count</a:t>
            </a:r>
          </a:p>
          <a:p>
            <a:pPr lvl="1"/>
            <a:r>
              <a:rPr lang="en-US"/>
              <a:t>Continuous : The values cannot be counted and can only be described using intervals on the real number line.</a:t>
            </a:r>
          </a:p>
          <a:p>
            <a:pPr lvl="2"/>
            <a:r>
              <a:rPr lang="en-US"/>
              <a:t>Person’s height, age, </a:t>
            </a:r>
            <a:r>
              <a:rPr lang="en-US" err="1"/>
              <a:t>etc</a:t>
            </a:r>
            <a:endParaRPr lang="en-US"/>
          </a:p>
          <a:p>
            <a:pPr marL="914400" lvl="2" indent="0">
              <a:buNone/>
            </a:pPr>
            <a:endParaRPr lang="en-US"/>
          </a:p>
          <a:p>
            <a:pPr lvl="1"/>
            <a:r>
              <a:rPr lang="en-US"/>
              <a:t>Discrete: Items that can be counted; they take on possible values that can be listed out.</a:t>
            </a:r>
          </a:p>
          <a:p>
            <a:pPr lvl="2"/>
            <a:r>
              <a:rPr lang="en-US"/>
              <a:t>How many heads in 50 coin flip? </a:t>
            </a:r>
          </a:p>
        </p:txBody>
      </p:sp>
    </p:spTree>
    <p:extLst>
      <p:ext uri="{BB962C8B-B14F-4D97-AF65-F5344CB8AC3E}">
        <p14:creationId xmlns:p14="http://schemas.microsoft.com/office/powerpoint/2010/main" val="85356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Origins of ML</a:t>
            </a:r>
          </a:p>
        </p:txBody>
      </p:sp>
      <p:sp>
        <p:nvSpPr>
          <p:cNvPr id="3" name="Content Placeholder 2"/>
          <p:cNvSpPr>
            <a:spLocks noGrp="1"/>
          </p:cNvSpPr>
          <p:nvPr>
            <p:ph idx="1"/>
          </p:nvPr>
        </p:nvSpPr>
        <p:spPr/>
        <p:txBody>
          <a:bodyPr/>
          <a:lstStyle/>
          <a:p>
            <a:r>
              <a:rPr lang="en-US"/>
              <a:t>Data everywhere</a:t>
            </a:r>
          </a:p>
          <a:p>
            <a:r>
              <a:rPr lang="en-US"/>
              <a:t>Recorded data</a:t>
            </a:r>
          </a:p>
          <a:p>
            <a:r>
              <a:rPr lang="en-US"/>
              <a:t>Explosion of recorded data – electronic sensors</a:t>
            </a:r>
          </a:p>
          <a:p>
            <a:pPr lvl="1"/>
            <a:r>
              <a:rPr lang="en-US"/>
              <a:t>Governments</a:t>
            </a:r>
          </a:p>
          <a:p>
            <a:pPr lvl="1"/>
            <a:r>
              <a:rPr lang="en-US"/>
              <a:t>Businesses</a:t>
            </a:r>
          </a:p>
          <a:p>
            <a:pPr lvl="1"/>
            <a:r>
              <a:rPr lang="en-US"/>
              <a:t>Individuals</a:t>
            </a:r>
          </a:p>
          <a:p>
            <a:r>
              <a:rPr lang="en-US"/>
              <a:t>Era of Big Data</a:t>
            </a:r>
          </a:p>
          <a:p>
            <a:r>
              <a:rPr lang="en-US"/>
              <a:t>Computational Power</a:t>
            </a:r>
          </a:p>
        </p:txBody>
      </p:sp>
    </p:spTree>
    <p:extLst>
      <p:ext uri="{BB962C8B-B14F-4D97-AF65-F5344CB8AC3E}">
        <p14:creationId xmlns:p14="http://schemas.microsoft.com/office/powerpoint/2010/main" val="1253798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a:t>Applications of ML</a:t>
            </a:r>
          </a:p>
        </p:txBody>
      </p:sp>
      <p:sp>
        <p:nvSpPr>
          <p:cNvPr id="3" name="Content Placeholder 2"/>
          <p:cNvSpPr>
            <a:spLocks noGrp="1"/>
          </p:cNvSpPr>
          <p:nvPr>
            <p:ph idx="1"/>
          </p:nvPr>
        </p:nvSpPr>
        <p:spPr/>
        <p:txBody>
          <a:bodyPr/>
          <a:lstStyle/>
          <a:p>
            <a:r>
              <a:rPr lang="en-ZA"/>
              <a:t>We all use it on a daily basis. Examples:</a:t>
            </a:r>
          </a:p>
          <a:p>
            <a:endParaRPr lang="en-ZA"/>
          </a:p>
          <a:p>
            <a:endParaRPr lang="en-ZA"/>
          </a:p>
          <a:p>
            <a:pPr marL="0" indent="0">
              <a:buNone/>
            </a:pPr>
            <a:endParaRPr lang="en-ZA"/>
          </a:p>
          <a:p>
            <a:pPr marL="0" indent="0">
              <a:buNone/>
            </a:pPr>
            <a:endParaRPr lang="en-ZA"/>
          </a:p>
        </p:txBody>
      </p:sp>
      <p:pic>
        <p:nvPicPr>
          <p:cNvPr id="4" name="Picture 3"/>
          <p:cNvPicPr>
            <a:picLocks noChangeAspect="1"/>
          </p:cNvPicPr>
          <p:nvPr/>
        </p:nvPicPr>
        <p:blipFill>
          <a:blip r:embed="rId2"/>
          <a:stretch>
            <a:fillRect/>
          </a:stretch>
        </p:blipFill>
        <p:spPr>
          <a:xfrm>
            <a:off x="4867275" y="2877344"/>
            <a:ext cx="2457450" cy="2247900"/>
          </a:xfrm>
          <a:prstGeom prst="rect">
            <a:avLst/>
          </a:prstGeom>
        </p:spPr>
      </p:pic>
    </p:spTree>
    <p:extLst>
      <p:ext uri="{BB962C8B-B14F-4D97-AF65-F5344CB8AC3E}">
        <p14:creationId xmlns:p14="http://schemas.microsoft.com/office/powerpoint/2010/main" val="221722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a:latin typeface="Adobe Gothic Std B" panose="020B0800000000000000" pitchFamily="34" charset="-128"/>
                <a:ea typeface="Adobe Gothic Std B" panose="020B0800000000000000" pitchFamily="34" charset="-128"/>
              </a:rPr>
              <a:t>Machine Learning Applications</a:t>
            </a:r>
          </a:p>
        </p:txBody>
      </p:sp>
      <p:sp>
        <p:nvSpPr>
          <p:cNvPr id="3" name="Content Placeholder 2"/>
          <p:cNvSpPr>
            <a:spLocks noGrp="1"/>
          </p:cNvSpPr>
          <p:nvPr>
            <p:ph idx="1"/>
          </p:nvPr>
        </p:nvSpPr>
        <p:spPr/>
        <p:txBody>
          <a:bodyPr>
            <a:normAutofit fontScale="85000" lnSpcReduction="20000"/>
          </a:bodyPr>
          <a:lstStyle/>
          <a:p>
            <a:r>
              <a:rPr lang="en-ZA"/>
              <a:t>Spam filtering</a:t>
            </a:r>
          </a:p>
          <a:p>
            <a:r>
              <a:rPr lang="en-ZA"/>
              <a:t>Credit scoring</a:t>
            </a:r>
          </a:p>
          <a:p>
            <a:r>
              <a:rPr lang="en-ZA"/>
              <a:t>Credit card fraud detection</a:t>
            </a:r>
          </a:p>
          <a:p>
            <a:r>
              <a:rPr lang="en-ZA"/>
              <a:t>Digit recognition on checks, zip codes</a:t>
            </a:r>
          </a:p>
          <a:p>
            <a:r>
              <a:rPr lang="en-ZA"/>
              <a:t>Detecting faces in images</a:t>
            </a:r>
          </a:p>
          <a:p>
            <a:r>
              <a:rPr lang="en-ZA"/>
              <a:t>MRI image analysis</a:t>
            </a:r>
          </a:p>
          <a:p>
            <a:r>
              <a:rPr lang="en-ZA"/>
              <a:t>Recommendation system</a:t>
            </a:r>
          </a:p>
          <a:p>
            <a:r>
              <a:rPr lang="en-ZA"/>
              <a:t>Search engines</a:t>
            </a:r>
          </a:p>
          <a:p>
            <a:r>
              <a:rPr lang="en-ZA"/>
              <a:t>Handwriting recognition</a:t>
            </a:r>
          </a:p>
          <a:p>
            <a:r>
              <a:rPr lang="en-ZA"/>
              <a:t>Scene classification</a:t>
            </a:r>
          </a:p>
          <a:p>
            <a:r>
              <a:rPr lang="en-ZA"/>
              <a:t>etc...</a:t>
            </a:r>
          </a:p>
        </p:txBody>
      </p:sp>
    </p:spTree>
    <p:extLst>
      <p:ext uri="{BB962C8B-B14F-4D97-AF65-F5344CB8AC3E}">
        <p14:creationId xmlns:p14="http://schemas.microsoft.com/office/powerpoint/2010/main" val="619023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4IR</a:t>
            </a:r>
          </a:p>
        </p:txBody>
      </p:sp>
      <p:pic>
        <p:nvPicPr>
          <p:cNvPr id="4" name="Content Placeholder 3"/>
          <p:cNvPicPr>
            <a:picLocks noGrp="1" noChangeAspect="1"/>
          </p:cNvPicPr>
          <p:nvPr>
            <p:ph idx="1"/>
          </p:nvPr>
        </p:nvPicPr>
        <p:blipFill>
          <a:blip r:embed="rId2"/>
          <a:stretch>
            <a:fillRect/>
          </a:stretch>
        </p:blipFill>
        <p:spPr>
          <a:xfrm>
            <a:off x="1951667" y="1825625"/>
            <a:ext cx="8288665" cy="4351338"/>
          </a:xfrm>
          <a:prstGeom prst="rect">
            <a:avLst/>
          </a:prstGeom>
        </p:spPr>
      </p:pic>
    </p:spTree>
    <p:extLst>
      <p:ext uri="{BB962C8B-B14F-4D97-AF65-F5344CB8AC3E}">
        <p14:creationId xmlns:p14="http://schemas.microsoft.com/office/powerpoint/2010/main" val="45648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4IR</a:t>
            </a:r>
          </a:p>
        </p:txBody>
      </p:sp>
      <p:pic>
        <p:nvPicPr>
          <p:cNvPr id="4" name="Content Placeholder 3"/>
          <p:cNvPicPr>
            <a:picLocks noGrp="1" noChangeAspect="1"/>
          </p:cNvPicPr>
          <p:nvPr>
            <p:ph idx="1"/>
          </p:nvPr>
        </p:nvPicPr>
        <p:blipFill>
          <a:blip r:embed="rId2"/>
          <a:stretch>
            <a:fillRect/>
          </a:stretch>
        </p:blipFill>
        <p:spPr>
          <a:xfrm>
            <a:off x="2047072" y="1825625"/>
            <a:ext cx="8097856" cy="4351338"/>
          </a:xfrm>
          <a:prstGeom prst="rect">
            <a:avLst/>
          </a:prstGeom>
        </p:spPr>
      </p:pic>
    </p:spTree>
    <p:extLst>
      <p:ext uri="{BB962C8B-B14F-4D97-AF65-F5344CB8AC3E}">
        <p14:creationId xmlns:p14="http://schemas.microsoft.com/office/powerpoint/2010/main" val="146547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Artificial Intelligence(AI)</a:t>
            </a:r>
          </a:p>
        </p:txBody>
      </p:sp>
      <p:sp>
        <p:nvSpPr>
          <p:cNvPr id="3" name="Content Placeholder 2"/>
          <p:cNvSpPr>
            <a:spLocks noGrp="1"/>
          </p:cNvSpPr>
          <p:nvPr>
            <p:ph idx="1"/>
          </p:nvPr>
        </p:nvSpPr>
        <p:spPr/>
        <p:txBody>
          <a:bodyPr/>
          <a:lstStyle/>
          <a:p>
            <a:r>
              <a:rPr lang="en-ZA" b="1">
                <a:solidFill>
                  <a:srgbClr val="FF0000"/>
                </a:solidFill>
              </a:rPr>
              <a:t>Artificial Intelligence (AI), </a:t>
            </a:r>
            <a:r>
              <a:rPr lang="en-ZA">
                <a:solidFill>
                  <a:srgbClr val="0070C0"/>
                </a:solidFill>
              </a:rPr>
              <a:t>is man made intelligence using</a:t>
            </a:r>
            <a:br>
              <a:rPr lang="en-ZA">
                <a:solidFill>
                  <a:srgbClr val="0070C0"/>
                </a:solidFill>
              </a:rPr>
            </a:br>
            <a:r>
              <a:rPr lang="en-ZA">
                <a:solidFill>
                  <a:srgbClr val="0070C0"/>
                </a:solidFill>
              </a:rPr>
              <a:t>machines and software designed to perform given task and mimic the thinking process of a human being</a:t>
            </a:r>
            <a:r>
              <a:rPr lang="en-ZA"/>
              <a:t>. </a:t>
            </a:r>
            <a:br>
              <a:rPr lang="en-ZA"/>
            </a:br>
            <a:endParaRPr lang="en-ZA"/>
          </a:p>
        </p:txBody>
      </p:sp>
    </p:spTree>
    <p:extLst>
      <p:ext uri="{BB962C8B-B14F-4D97-AF65-F5344CB8AC3E}">
        <p14:creationId xmlns:p14="http://schemas.microsoft.com/office/powerpoint/2010/main" val="321810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AI vs ML</a:t>
            </a:r>
          </a:p>
        </p:txBody>
      </p:sp>
      <p:pic>
        <p:nvPicPr>
          <p:cNvPr id="4" name="Content Placeholder 3"/>
          <p:cNvPicPr>
            <a:picLocks noGrp="1" noChangeAspect="1"/>
          </p:cNvPicPr>
          <p:nvPr>
            <p:ph idx="1"/>
          </p:nvPr>
        </p:nvPicPr>
        <p:blipFill>
          <a:blip r:embed="rId2"/>
          <a:stretch>
            <a:fillRect/>
          </a:stretch>
        </p:blipFill>
        <p:spPr>
          <a:xfrm>
            <a:off x="1326525" y="1750794"/>
            <a:ext cx="7997042" cy="4194004"/>
          </a:xfrm>
          <a:prstGeom prst="rect">
            <a:avLst/>
          </a:prstGeom>
        </p:spPr>
      </p:pic>
    </p:spTree>
    <p:extLst>
      <p:ext uri="{BB962C8B-B14F-4D97-AF65-F5344CB8AC3E}">
        <p14:creationId xmlns:p14="http://schemas.microsoft.com/office/powerpoint/2010/main" val="411834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AI</a:t>
            </a:r>
          </a:p>
        </p:txBody>
      </p:sp>
      <p:pic>
        <p:nvPicPr>
          <p:cNvPr id="4" name="Content Placeholder 3"/>
          <p:cNvPicPr>
            <a:picLocks noGrp="1" noChangeAspect="1"/>
          </p:cNvPicPr>
          <p:nvPr>
            <p:ph idx="1"/>
          </p:nvPr>
        </p:nvPicPr>
        <p:blipFill>
          <a:blip r:embed="rId2"/>
          <a:stretch>
            <a:fillRect/>
          </a:stretch>
        </p:blipFill>
        <p:spPr>
          <a:xfrm>
            <a:off x="1379114" y="2042979"/>
            <a:ext cx="9207320" cy="3830783"/>
          </a:xfrm>
          <a:prstGeom prst="rect">
            <a:avLst/>
          </a:prstGeom>
        </p:spPr>
      </p:pic>
    </p:spTree>
    <p:extLst>
      <p:ext uri="{BB962C8B-B14F-4D97-AF65-F5344CB8AC3E}">
        <p14:creationId xmlns:p14="http://schemas.microsoft.com/office/powerpoint/2010/main" val="2893114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154" y="365126"/>
            <a:ext cx="10820646" cy="862542"/>
          </a:xfrm>
        </p:spPr>
        <p:txBody>
          <a:bodyPr>
            <a:normAutofit/>
          </a:bodyPr>
          <a:lstStyle/>
          <a:p>
            <a:r>
              <a:rPr lang="en-ZA" sz="4000"/>
              <a:t>Lesson Objectives</a:t>
            </a:r>
            <a:endParaRPr lang="en-GB" sz="4000">
              <a:solidFill>
                <a:srgbClr val="C00000"/>
              </a:solidFill>
            </a:endParaRPr>
          </a:p>
        </p:txBody>
      </p:sp>
      <p:sp>
        <p:nvSpPr>
          <p:cNvPr id="8" name="Content Placeholder 2">
            <a:extLst>
              <a:ext uri="{FF2B5EF4-FFF2-40B4-BE49-F238E27FC236}">
                <a16:creationId xmlns:a16="http://schemas.microsoft.com/office/drawing/2014/main" id="{D48CB315-B83D-424D-8801-0A649B56576D}"/>
              </a:ext>
            </a:extLst>
          </p:cNvPr>
          <p:cNvSpPr>
            <a:spLocks noGrp="1"/>
          </p:cNvSpPr>
          <p:nvPr>
            <p:ph idx="1"/>
          </p:nvPr>
        </p:nvSpPr>
        <p:spPr>
          <a:xfrm>
            <a:off x="838199" y="1825624"/>
            <a:ext cx="10649755" cy="4278961"/>
          </a:xfrm>
        </p:spPr>
        <p:txBody>
          <a:bodyPr numCol="1">
            <a:normAutofit/>
          </a:bodyPr>
          <a:lstStyle/>
          <a:p>
            <a:r>
              <a:rPr lang="en-ZA"/>
              <a:t>Define Machine Learning(ML)</a:t>
            </a:r>
          </a:p>
          <a:p>
            <a:r>
              <a:rPr lang="en-ZA"/>
              <a:t>Applications of ML</a:t>
            </a:r>
          </a:p>
          <a:p>
            <a:r>
              <a:rPr lang="en-ZA"/>
              <a:t>Origins</a:t>
            </a:r>
          </a:p>
          <a:p>
            <a:r>
              <a:rPr lang="en-ZA"/>
              <a:t>ML vs Traditional Programming</a:t>
            </a:r>
          </a:p>
          <a:p>
            <a:r>
              <a:rPr lang="en-ZA"/>
              <a:t>Interdisciplinary field</a:t>
            </a:r>
          </a:p>
          <a:p>
            <a:r>
              <a:rPr lang="en-ZA"/>
              <a:t>Supervised vs. Unsupervised</a:t>
            </a:r>
          </a:p>
          <a:p>
            <a:r>
              <a:rPr lang="en-ZA"/>
              <a:t>Classification vs. </a:t>
            </a:r>
            <a:r>
              <a:rPr lang="en-ZA" err="1"/>
              <a:t>Clusturing</a:t>
            </a:r>
            <a:endParaRPr lang="en-ZA"/>
          </a:p>
          <a:p>
            <a:r>
              <a:rPr lang="en-ZA" err="1"/>
              <a:t>Clusturing</a:t>
            </a:r>
            <a:r>
              <a:rPr lang="en-ZA"/>
              <a:t>- K-Mean</a:t>
            </a:r>
          </a:p>
          <a:p>
            <a:endParaRPr lang="en-ZA"/>
          </a:p>
        </p:txBody>
      </p:sp>
    </p:spTree>
    <p:extLst>
      <p:ext uri="{BB962C8B-B14F-4D97-AF65-F5344CB8AC3E}">
        <p14:creationId xmlns:p14="http://schemas.microsoft.com/office/powerpoint/2010/main" val="325529873"/>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0" i="0" u="none" strike="noStrike" baseline="0">
                <a:solidFill>
                  <a:srgbClr val="000080"/>
                </a:solidFill>
                <a:latin typeface="LCMSSB8"/>
              </a:rPr>
              <a:t>Interdisciplinary field</a:t>
            </a:r>
            <a:endParaRPr lang="en-ZA"/>
          </a:p>
        </p:txBody>
      </p:sp>
      <p:pic>
        <p:nvPicPr>
          <p:cNvPr id="4" name="Content Placeholder 3"/>
          <p:cNvPicPr>
            <a:picLocks noGrp="1" noChangeAspect="1"/>
          </p:cNvPicPr>
          <p:nvPr>
            <p:ph idx="1"/>
          </p:nvPr>
        </p:nvPicPr>
        <p:blipFill>
          <a:blip r:embed="rId2"/>
          <a:stretch>
            <a:fillRect/>
          </a:stretch>
        </p:blipFill>
        <p:spPr>
          <a:xfrm>
            <a:off x="2202287" y="1235602"/>
            <a:ext cx="7456868" cy="5296589"/>
          </a:xfrm>
          <a:prstGeom prst="rect">
            <a:avLst/>
          </a:prstGeom>
        </p:spPr>
      </p:pic>
    </p:spTree>
    <p:extLst>
      <p:ext uri="{BB962C8B-B14F-4D97-AF65-F5344CB8AC3E}">
        <p14:creationId xmlns:p14="http://schemas.microsoft.com/office/powerpoint/2010/main" val="2375547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0" i="0" u="none" strike="noStrike" baseline="0">
                <a:solidFill>
                  <a:srgbClr val="000080"/>
                </a:solidFill>
                <a:latin typeface="LCMSSB8"/>
              </a:rPr>
              <a:t>Supervised vs. Unsupervised</a:t>
            </a:r>
            <a:endParaRPr lang="en-ZA"/>
          </a:p>
        </p:txBody>
      </p:sp>
      <p:pic>
        <p:nvPicPr>
          <p:cNvPr id="4" name="Content Placeholder 3"/>
          <p:cNvPicPr>
            <a:picLocks noGrp="1" noChangeAspect="1"/>
          </p:cNvPicPr>
          <p:nvPr>
            <p:ph idx="1"/>
          </p:nvPr>
        </p:nvPicPr>
        <p:blipFill>
          <a:blip r:embed="rId2"/>
          <a:stretch>
            <a:fillRect/>
          </a:stretch>
        </p:blipFill>
        <p:spPr>
          <a:xfrm>
            <a:off x="1455313" y="2751031"/>
            <a:ext cx="8449037" cy="3237644"/>
          </a:xfrm>
          <a:prstGeom prst="rect">
            <a:avLst/>
          </a:prstGeom>
        </p:spPr>
      </p:pic>
      <p:sp>
        <p:nvSpPr>
          <p:cNvPr id="3" name="TextBox 2"/>
          <p:cNvSpPr txBox="1"/>
          <p:nvPr/>
        </p:nvSpPr>
        <p:spPr>
          <a:xfrm>
            <a:off x="1455313" y="1629849"/>
            <a:ext cx="5731098" cy="400110"/>
          </a:xfrm>
          <a:prstGeom prst="rect">
            <a:avLst/>
          </a:prstGeom>
          <a:noFill/>
        </p:spPr>
        <p:txBody>
          <a:bodyPr wrap="square" rtlCol="0">
            <a:spAutoFit/>
          </a:bodyPr>
          <a:lstStyle/>
          <a:p>
            <a:r>
              <a:rPr lang="en-ZA" sz="2000" b="1"/>
              <a:t>Its all about how the </a:t>
            </a:r>
            <a:r>
              <a:rPr lang="en-ZA" sz="2000" b="1">
                <a:solidFill>
                  <a:srgbClr val="FF0000"/>
                </a:solidFill>
              </a:rPr>
              <a:t>DATA </a:t>
            </a:r>
            <a:r>
              <a:rPr lang="en-ZA" sz="2000" b="1"/>
              <a:t>looks/appear</a:t>
            </a:r>
          </a:p>
        </p:txBody>
      </p:sp>
    </p:spTree>
    <p:extLst>
      <p:ext uri="{BB962C8B-B14F-4D97-AF65-F5344CB8AC3E}">
        <p14:creationId xmlns:p14="http://schemas.microsoft.com/office/powerpoint/2010/main" val="356932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14399"/>
          </a:xfrm>
        </p:spPr>
        <p:txBody>
          <a:bodyPr/>
          <a:lstStyle/>
          <a:p>
            <a:r>
              <a:rPr lang="en-ZA" b="0" i="0" u="none" strike="noStrike" baseline="0">
                <a:solidFill>
                  <a:srgbClr val="000080"/>
                </a:solidFill>
                <a:latin typeface="LCMSSB8"/>
              </a:rPr>
              <a:t>Supervised</a:t>
            </a:r>
            <a:endParaRPr lang="en-ZA"/>
          </a:p>
        </p:txBody>
      </p:sp>
      <p:pic>
        <p:nvPicPr>
          <p:cNvPr id="4" name="Content Placeholder 3"/>
          <p:cNvPicPr>
            <a:picLocks noGrp="1" noChangeAspect="1"/>
          </p:cNvPicPr>
          <p:nvPr>
            <p:ph idx="1"/>
          </p:nvPr>
        </p:nvPicPr>
        <p:blipFill>
          <a:blip r:embed="rId2"/>
          <a:stretch>
            <a:fillRect/>
          </a:stretch>
        </p:blipFill>
        <p:spPr>
          <a:xfrm>
            <a:off x="1171978" y="1068165"/>
            <a:ext cx="8886422" cy="5789836"/>
          </a:xfrm>
          <a:prstGeom prst="rect">
            <a:avLst/>
          </a:prstGeom>
        </p:spPr>
      </p:pic>
    </p:spTree>
    <p:extLst>
      <p:ext uri="{BB962C8B-B14F-4D97-AF65-F5344CB8AC3E}">
        <p14:creationId xmlns:p14="http://schemas.microsoft.com/office/powerpoint/2010/main" val="3915889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solidFill>
                  <a:srgbClr val="000080"/>
                </a:solidFill>
                <a:latin typeface="LCMSSB8"/>
              </a:rPr>
              <a:t>Supervised Learning Algorithms</a:t>
            </a:r>
            <a:endParaRPr lang="en-ZA"/>
          </a:p>
        </p:txBody>
      </p:sp>
      <p:pic>
        <p:nvPicPr>
          <p:cNvPr id="7" name="Content Placeholder 6"/>
          <p:cNvPicPr>
            <a:picLocks noGrp="1" noChangeAspect="1"/>
          </p:cNvPicPr>
          <p:nvPr>
            <p:ph idx="1"/>
          </p:nvPr>
        </p:nvPicPr>
        <p:blipFill>
          <a:blip r:embed="rId2"/>
          <a:stretch>
            <a:fillRect/>
          </a:stretch>
        </p:blipFill>
        <p:spPr>
          <a:xfrm>
            <a:off x="1753941" y="1792410"/>
            <a:ext cx="6578690" cy="4283458"/>
          </a:xfrm>
          <a:prstGeom prst="rect">
            <a:avLst/>
          </a:prstGeom>
        </p:spPr>
      </p:pic>
    </p:spTree>
    <p:extLst>
      <p:ext uri="{BB962C8B-B14F-4D97-AF65-F5344CB8AC3E}">
        <p14:creationId xmlns:p14="http://schemas.microsoft.com/office/powerpoint/2010/main" val="1931656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52"/>
            <a:ext cx="10515600" cy="1030310"/>
          </a:xfrm>
        </p:spPr>
        <p:txBody>
          <a:bodyPr/>
          <a:lstStyle/>
          <a:p>
            <a:r>
              <a:rPr lang="en-ZA" b="0" i="0" u="none" strike="noStrike" baseline="0">
                <a:solidFill>
                  <a:srgbClr val="000080"/>
                </a:solidFill>
                <a:latin typeface="LCMSSB8"/>
              </a:rPr>
              <a:t>Unsupervised Learning</a:t>
            </a:r>
            <a:endParaRPr lang="en-ZA"/>
          </a:p>
        </p:txBody>
      </p:sp>
      <p:pic>
        <p:nvPicPr>
          <p:cNvPr id="4" name="Content Placeholder 3"/>
          <p:cNvPicPr>
            <a:picLocks noGrp="1" noChangeAspect="1"/>
          </p:cNvPicPr>
          <p:nvPr>
            <p:ph idx="1"/>
          </p:nvPr>
        </p:nvPicPr>
        <p:blipFill>
          <a:blip r:embed="rId2"/>
          <a:stretch>
            <a:fillRect/>
          </a:stretch>
        </p:blipFill>
        <p:spPr>
          <a:xfrm>
            <a:off x="2318196" y="2021128"/>
            <a:ext cx="8062175" cy="4225854"/>
          </a:xfrm>
          <a:prstGeom prst="rect">
            <a:avLst/>
          </a:prstGeom>
        </p:spPr>
      </p:pic>
      <p:pic>
        <p:nvPicPr>
          <p:cNvPr id="3" name="Picture 2"/>
          <p:cNvPicPr>
            <a:picLocks noChangeAspect="1"/>
          </p:cNvPicPr>
          <p:nvPr/>
        </p:nvPicPr>
        <p:blipFill>
          <a:blip r:embed="rId3"/>
          <a:stretch>
            <a:fillRect/>
          </a:stretch>
        </p:blipFill>
        <p:spPr>
          <a:xfrm>
            <a:off x="591846" y="1075377"/>
            <a:ext cx="5962650" cy="100965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525814" y="2498501"/>
                <a:ext cx="3168203" cy="369332"/>
              </a:xfrm>
              <a:prstGeom prst="rect">
                <a:avLst/>
              </a:prstGeom>
              <a:noFill/>
            </p:spPr>
            <p:txBody>
              <a:bodyPr wrap="square" rtlCol="0">
                <a:spAutoFit/>
              </a:bodyPr>
              <a:lstStyle/>
              <a:p>
                <a:r>
                  <a:rPr lang="en-ZA"/>
                  <a:t>There is only </a:t>
                </a:r>
                <a14:m>
                  <m:oMath xmlns:m="http://schemas.openxmlformats.org/officeDocument/2006/math">
                    <m:r>
                      <a:rPr lang="en-ZA" i="1" dirty="0" smtClean="0">
                        <a:latin typeface="Cambria Math" panose="02040503050406030204" pitchFamily="18" charset="0"/>
                      </a:rPr>
                      <m:t>𝑥</m:t>
                    </m:r>
                  </m:oMath>
                </a14:m>
                <a:r>
                  <a:rPr lang="en-ZA"/>
                  <a:t>, and no </a:t>
                </a:r>
                <a14:m>
                  <m:oMath xmlns:m="http://schemas.openxmlformats.org/officeDocument/2006/math">
                    <m:r>
                      <a:rPr lang="en-ZA" i="1" dirty="0" smtClean="0">
                        <a:latin typeface="Cambria Math" panose="02040503050406030204" pitchFamily="18" charset="0"/>
                      </a:rPr>
                      <m:t>𝑦</m:t>
                    </m:r>
                  </m:oMath>
                </a14:m>
                <a:endParaRPr lang="en-ZA"/>
              </a:p>
            </p:txBody>
          </p:sp>
        </mc:Choice>
        <mc:Fallback xmlns="">
          <p:sp>
            <p:nvSpPr>
              <p:cNvPr id="5" name="TextBox 4"/>
              <p:cNvSpPr txBox="1">
                <a:spLocks noRot="1" noChangeAspect="1" noMove="1" noResize="1" noEditPoints="1" noAdjustHandles="1" noChangeArrowheads="1" noChangeShapeType="1" noTextEdit="1"/>
              </p:cNvSpPr>
              <p:nvPr/>
            </p:nvSpPr>
            <p:spPr>
              <a:xfrm>
                <a:off x="8525814" y="2498501"/>
                <a:ext cx="3168203" cy="369332"/>
              </a:xfrm>
              <a:prstGeom prst="rect">
                <a:avLst/>
              </a:prstGeom>
              <a:blipFill>
                <a:blip r:embed="rId4"/>
                <a:stretch>
                  <a:fillRect l="-1734"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777404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0" i="0" u="none" strike="noStrike" baseline="0">
                <a:solidFill>
                  <a:srgbClr val="000080"/>
                </a:solidFill>
                <a:latin typeface="LCMSSB8"/>
              </a:rPr>
              <a:t>Unsupervised learning</a:t>
            </a:r>
            <a:endParaRPr lang="en-ZA"/>
          </a:p>
        </p:txBody>
      </p:sp>
      <p:pic>
        <p:nvPicPr>
          <p:cNvPr id="4" name="Content Placeholder 3"/>
          <p:cNvPicPr>
            <a:picLocks noGrp="1" noChangeAspect="1"/>
          </p:cNvPicPr>
          <p:nvPr>
            <p:ph idx="1"/>
          </p:nvPr>
        </p:nvPicPr>
        <p:blipFill>
          <a:blip r:embed="rId2"/>
          <a:stretch>
            <a:fillRect/>
          </a:stretch>
        </p:blipFill>
        <p:spPr>
          <a:xfrm>
            <a:off x="560387" y="1342231"/>
            <a:ext cx="6434138" cy="5082845"/>
          </a:xfrm>
          <a:prstGeom prst="rect">
            <a:avLst/>
          </a:prstGeom>
        </p:spPr>
      </p:pic>
    </p:spTree>
    <p:extLst>
      <p:ext uri="{BB962C8B-B14F-4D97-AF65-F5344CB8AC3E}">
        <p14:creationId xmlns:p14="http://schemas.microsoft.com/office/powerpoint/2010/main" val="3351764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68946"/>
          </a:xfrm>
        </p:spPr>
        <p:txBody>
          <a:bodyPr/>
          <a:lstStyle/>
          <a:p>
            <a:r>
              <a:rPr lang="en-ZA" b="0" i="0" u="none" strike="noStrike" baseline="0">
                <a:solidFill>
                  <a:srgbClr val="000080"/>
                </a:solidFill>
                <a:latin typeface="LCMSSB8"/>
              </a:rPr>
              <a:t>Unsupervised learning</a:t>
            </a:r>
            <a:endParaRPr lang="en-ZA"/>
          </a:p>
        </p:txBody>
      </p:sp>
      <p:pic>
        <p:nvPicPr>
          <p:cNvPr id="4" name="Content Placeholder 3"/>
          <p:cNvPicPr>
            <a:picLocks noGrp="1" noChangeAspect="1"/>
          </p:cNvPicPr>
          <p:nvPr>
            <p:ph idx="1"/>
          </p:nvPr>
        </p:nvPicPr>
        <p:blipFill>
          <a:blip r:embed="rId2"/>
          <a:stretch>
            <a:fillRect/>
          </a:stretch>
        </p:blipFill>
        <p:spPr>
          <a:xfrm>
            <a:off x="963702" y="956592"/>
            <a:ext cx="7819690" cy="5495976"/>
          </a:xfrm>
          <a:prstGeom prst="rect">
            <a:avLst/>
          </a:prstGeom>
        </p:spPr>
      </p:pic>
    </p:spTree>
    <p:extLst>
      <p:ext uri="{BB962C8B-B14F-4D97-AF65-F5344CB8AC3E}">
        <p14:creationId xmlns:p14="http://schemas.microsoft.com/office/powerpoint/2010/main" val="3521754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0" i="0" u="none" strike="noStrike" baseline="0">
                <a:solidFill>
                  <a:srgbClr val="000080"/>
                </a:solidFill>
                <a:latin typeface="LCMSSB8"/>
              </a:rPr>
              <a:t>Unsupervised learning</a:t>
            </a:r>
            <a:endParaRPr lang="en-ZA"/>
          </a:p>
        </p:txBody>
      </p:sp>
      <p:sp>
        <p:nvSpPr>
          <p:cNvPr id="3" name="Content Placeholder 2"/>
          <p:cNvSpPr>
            <a:spLocks noGrp="1"/>
          </p:cNvSpPr>
          <p:nvPr>
            <p:ph idx="1"/>
          </p:nvPr>
        </p:nvSpPr>
        <p:spPr/>
        <p:txBody>
          <a:bodyPr>
            <a:normAutofit fontScale="92500" lnSpcReduction="20000"/>
          </a:bodyPr>
          <a:lstStyle/>
          <a:p>
            <a:pPr marL="0" indent="0">
              <a:buNone/>
            </a:pPr>
            <a:r>
              <a:rPr lang="en-ZA" b="0" i="0" u="none" strike="noStrike" baseline="0">
                <a:latin typeface="LCMSSB8"/>
              </a:rPr>
              <a:t>Methods</a:t>
            </a:r>
            <a:r>
              <a:rPr lang="en-ZA" b="0" i="0" u="none" strike="noStrike" baseline="0">
                <a:latin typeface="LCMSS8"/>
              </a:rPr>
              <a:t>: </a:t>
            </a:r>
          </a:p>
          <a:p>
            <a:r>
              <a:rPr lang="en-ZA" b="0" i="0" u="none" strike="noStrike" baseline="0">
                <a:latin typeface="LCMSS8"/>
              </a:rPr>
              <a:t>K-means, </a:t>
            </a:r>
          </a:p>
          <a:p>
            <a:r>
              <a:rPr lang="en-ZA">
                <a:latin typeface="LCMSS8"/>
              </a:rPr>
              <a:t>G</a:t>
            </a:r>
            <a:r>
              <a:rPr lang="en-ZA" b="0" i="0" u="none" strike="noStrike" baseline="0">
                <a:latin typeface="LCMSS8"/>
              </a:rPr>
              <a:t>aussian mixtures, </a:t>
            </a:r>
          </a:p>
          <a:p>
            <a:r>
              <a:rPr lang="en-ZA">
                <a:latin typeface="LCMSS8"/>
              </a:rPr>
              <a:t>H</a:t>
            </a:r>
            <a:r>
              <a:rPr lang="en-ZA" b="0" i="0" u="none" strike="noStrike" baseline="0">
                <a:latin typeface="LCMSS8"/>
              </a:rPr>
              <a:t>ierarchical clustering,</a:t>
            </a:r>
          </a:p>
          <a:p>
            <a:r>
              <a:rPr lang="en-ZA">
                <a:latin typeface="LCMSS8"/>
              </a:rPr>
              <a:t>S</a:t>
            </a:r>
            <a:r>
              <a:rPr lang="en-ZA" b="0" i="0" u="none" strike="noStrike" baseline="0">
                <a:latin typeface="LCMSS8"/>
              </a:rPr>
              <a:t>pectral clustering, </a:t>
            </a:r>
          </a:p>
          <a:p>
            <a:r>
              <a:rPr lang="en-ZA">
                <a:hlinkClick r:id="rId2"/>
              </a:rPr>
              <a:t>Advanced clustering methods</a:t>
            </a:r>
            <a:endParaRPr lang="en-ZA" sz="3600"/>
          </a:p>
          <a:p>
            <a:pPr lvl="1"/>
            <a:r>
              <a:rPr lang="en-ZA">
                <a:hlinkClick r:id="rId3"/>
              </a:rPr>
              <a:t>Hybrid clustering methods</a:t>
            </a:r>
            <a:endParaRPr lang="en-ZA" sz="3200"/>
          </a:p>
          <a:p>
            <a:pPr lvl="1"/>
            <a:r>
              <a:rPr lang="en-ZA">
                <a:hlinkClick r:id="rId4"/>
              </a:rPr>
              <a:t>Fuzzy clustering</a:t>
            </a:r>
            <a:endParaRPr lang="en-ZA" sz="3200"/>
          </a:p>
          <a:p>
            <a:pPr lvl="1"/>
            <a:r>
              <a:rPr lang="en-ZA">
                <a:hlinkClick r:id="rId5"/>
              </a:rPr>
              <a:t>Model-based clustering</a:t>
            </a:r>
            <a:endParaRPr lang="en-ZA"/>
          </a:p>
          <a:p>
            <a:pPr lvl="1"/>
            <a:r>
              <a:rPr lang="en-ZA">
                <a:hlinkClick r:id="rId6"/>
              </a:rPr>
              <a:t>DBSCAN: Density-based clustering</a:t>
            </a:r>
            <a:endParaRPr lang="en-ZA" b="0" i="0" u="none" strike="noStrike" baseline="0">
              <a:latin typeface="LCMSS8"/>
            </a:endParaRPr>
          </a:p>
          <a:p>
            <a:r>
              <a:rPr lang="en-ZA" b="0" i="0" u="none" strike="noStrike" baseline="0">
                <a:latin typeface="LCMSS8"/>
              </a:rPr>
              <a:t>etc.</a:t>
            </a:r>
            <a:endParaRPr lang="en-ZA"/>
          </a:p>
        </p:txBody>
      </p:sp>
    </p:spTree>
    <p:extLst>
      <p:ext uri="{BB962C8B-B14F-4D97-AF65-F5344CB8AC3E}">
        <p14:creationId xmlns:p14="http://schemas.microsoft.com/office/powerpoint/2010/main" val="776780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Classification</a:t>
            </a:r>
          </a:p>
        </p:txBody>
      </p:sp>
      <p:sp>
        <p:nvSpPr>
          <p:cNvPr id="3" name="Content Placeholder 2"/>
          <p:cNvSpPr>
            <a:spLocks noGrp="1"/>
          </p:cNvSpPr>
          <p:nvPr>
            <p:ph idx="1"/>
          </p:nvPr>
        </p:nvSpPr>
        <p:spPr/>
        <p:txBody>
          <a:bodyPr>
            <a:normAutofit fontScale="92500" lnSpcReduction="10000"/>
          </a:bodyPr>
          <a:lstStyle/>
          <a:p>
            <a:r>
              <a:rPr lang="en-ZA">
                <a:solidFill>
                  <a:srgbClr val="FF0000"/>
                </a:solidFill>
              </a:rPr>
              <a:t>Classification</a:t>
            </a:r>
            <a:r>
              <a:rPr lang="en-ZA"/>
              <a:t> is a form of machine learning where two or more distinct </a:t>
            </a:r>
            <a:r>
              <a:rPr lang="en-ZA">
                <a:solidFill>
                  <a:srgbClr val="FF0000"/>
                </a:solidFill>
              </a:rPr>
              <a:t>groups, or classes</a:t>
            </a:r>
            <a:r>
              <a:rPr lang="en-ZA"/>
              <a:t>, of things are known ahead of </a:t>
            </a:r>
            <a:r>
              <a:rPr lang="en-ZA">
                <a:solidFill>
                  <a:srgbClr val="FF0000"/>
                </a:solidFill>
              </a:rPr>
              <a:t>time(pre-defined)</a:t>
            </a:r>
            <a:r>
              <a:rPr lang="en-ZA"/>
              <a:t>  and used to group additional things. </a:t>
            </a:r>
          </a:p>
          <a:p>
            <a:r>
              <a:rPr lang="en-ZA"/>
              <a:t>The features of members of each class are </a:t>
            </a:r>
            <a:r>
              <a:rPr lang="en-ZA" err="1"/>
              <a:t>analyzed</a:t>
            </a:r>
            <a:r>
              <a:rPr lang="en-ZA"/>
              <a:t> or learned, and then generalized to build an understanding of what it means to be a member of each class. </a:t>
            </a:r>
          </a:p>
          <a:p>
            <a:r>
              <a:rPr lang="en-ZA"/>
              <a:t>The generalizations are then compared with potential new member and used to “classify” each into the best fitting class. The result is a classification of each of the new members into one of the pre-defined classes. </a:t>
            </a:r>
          </a:p>
          <a:p>
            <a:r>
              <a:rPr lang="en-ZA"/>
              <a:t>Classification is an example of </a:t>
            </a:r>
            <a:r>
              <a:rPr lang="en-ZA">
                <a:solidFill>
                  <a:srgbClr val="FF0000"/>
                </a:solidFill>
              </a:rPr>
              <a:t>supervised learning </a:t>
            </a:r>
            <a:r>
              <a:rPr lang="en-ZA"/>
              <a:t>because </a:t>
            </a:r>
            <a:r>
              <a:rPr lang="en-ZA">
                <a:solidFill>
                  <a:srgbClr val="FF0000"/>
                </a:solidFill>
              </a:rPr>
              <a:t>classes are known</a:t>
            </a:r>
            <a:r>
              <a:rPr lang="en-ZA"/>
              <a:t>. </a:t>
            </a:r>
          </a:p>
        </p:txBody>
      </p:sp>
    </p:spTree>
    <p:extLst>
      <p:ext uri="{BB962C8B-B14F-4D97-AF65-F5344CB8AC3E}">
        <p14:creationId xmlns:p14="http://schemas.microsoft.com/office/powerpoint/2010/main" val="2769809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28047" y="1731994"/>
            <a:ext cx="5311260" cy="4491040"/>
          </a:xfrm>
          <a:prstGeom prst="rect">
            <a:avLst/>
          </a:prstGeom>
        </p:spPr>
      </p:pic>
      <p:sp>
        <p:nvSpPr>
          <p:cNvPr id="2" name="TextBox 1"/>
          <p:cNvSpPr txBox="1"/>
          <p:nvPr/>
        </p:nvSpPr>
        <p:spPr>
          <a:xfrm>
            <a:off x="914400" y="347730"/>
            <a:ext cx="8126569" cy="707886"/>
          </a:xfrm>
          <a:prstGeom prst="rect">
            <a:avLst/>
          </a:prstGeom>
          <a:noFill/>
        </p:spPr>
        <p:txBody>
          <a:bodyPr wrap="square" rtlCol="0">
            <a:spAutoFit/>
          </a:bodyPr>
          <a:lstStyle/>
          <a:p>
            <a:r>
              <a:rPr lang="en-ZA" sz="4000"/>
              <a:t>Classification</a:t>
            </a:r>
          </a:p>
        </p:txBody>
      </p:sp>
    </p:spTree>
    <p:extLst>
      <p:ext uri="{BB962C8B-B14F-4D97-AF65-F5344CB8AC3E}">
        <p14:creationId xmlns:p14="http://schemas.microsoft.com/office/powerpoint/2010/main" val="2419038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What is Machine Learning</a:t>
            </a:r>
          </a:p>
        </p:txBody>
      </p:sp>
      <p:sp>
        <p:nvSpPr>
          <p:cNvPr id="3" name="Content Placeholder 2"/>
          <p:cNvSpPr>
            <a:spLocks noGrp="1"/>
          </p:cNvSpPr>
          <p:nvPr>
            <p:ph idx="1"/>
          </p:nvPr>
        </p:nvSpPr>
        <p:spPr/>
        <p:txBody>
          <a:bodyPr/>
          <a:lstStyle/>
          <a:p>
            <a:pPr marL="0" indent="0">
              <a:buNone/>
            </a:pPr>
            <a:r>
              <a:rPr lang="en-ZA"/>
              <a:t>“Machine Learning is the science of getting computers to learn and act like humans do, and improve their learning over time in autonomous fashion, by feeding them data and information in the form of observations and real-world interactions.”</a:t>
            </a:r>
          </a:p>
        </p:txBody>
      </p:sp>
      <p:pic>
        <p:nvPicPr>
          <p:cNvPr id="4" name="Picture 3"/>
          <p:cNvPicPr>
            <a:picLocks noChangeAspect="1"/>
          </p:cNvPicPr>
          <p:nvPr/>
        </p:nvPicPr>
        <p:blipFill>
          <a:blip r:embed="rId2"/>
          <a:stretch>
            <a:fillRect/>
          </a:stretch>
        </p:blipFill>
        <p:spPr>
          <a:xfrm>
            <a:off x="4254617" y="3703568"/>
            <a:ext cx="5047926" cy="2206943"/>
          </a:xfrm>
          <a:prstGeom prst="rect">
            <a:avLst/>
          </a:prstGeom>
        </p:spPr>
      </p:pic>
    </p:spTree>
    <p:extLst>
      <p:ext uri="{BB962C8B-B14F-4D97-AF65-F5344CB8AC3E}">
        <p14:creationId xmlns:p14="http://schemas.microsoft.com/office/powerpoint/2010/main" val="4228170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9521" y="1352282"/>
            <a:ext cx="7098299" cy="4941854"/>
          </a:xfrm>
          <a:prstGeom prst="rect">
            <a:avLst/>
          </a:prstGeom>
        </p:spPr>
      </p:pic>
      <p:sp>
        <p:nvSpPr>
          <p:cNvPr id="3" name="TextBox 2"/>
          <p:cNvSpPr txBox="1"/>
          <p:nvPr/>
        </p:nvSpPr>
        <p:spPr>
          <a:xfrm>
            <a:off x="914400" y="347730"/>
            <a:ext cx="8126569" cy="707886"/>
          </a:xfrm>
          <a:prstGeom prst="rect">
            <a:avLst/>
          </a:prstGeom>
          <a:noFill/>
        </p:spPr>
        <p:txBody>
          <a:bodyPr wrap="square" rtlCol="0">
            <a:spAutoFit/>
          </a:bodyPr>
          <a:lstStyle/>
          <a:p>
            <a:r>
              <a:rPr lang="en-ZA" sz="4000"/>
              <a:t>Classification</a:t>
            </a:r>
          </a:p>
        </p:txBody>
      </p:sp>
    </p:spTree>
    <p:extLst>
      <p:ext uri="{BB962C8B-B14F-4D97-AF65-F5344CB8AC3E}">
        <p14:creationId xmlns:p14="http://schemas.microsoft.com/office/powerpoint/2010/main" val="2181812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solidFill>
                  <a:srgbClr val="000080"/>
                </a:solidFill>
                <a:latin typeface="LCMSSB8"/>
              </a:rPr>
              <a:t>Classification Algorithms</a:t>
            </a:r>
            <a:endParaRPr lang="en-ZA"/>
          </a:p>
        </p:txBody>
      </p:sp>
      <p:pic>
        <p:nvPicPr>
          <p:cNvPr id="7" name="Content Placeholder 6"/>
          <p:cNvPicPr>
            <a:picLocks noGrp="1" noChangeAspect="1"/>
          </p:cNvPicPr>
          <p:nvPr>
            <p:ph idx="1"/>
          </p:nvPr>
        </p:nvPicPr>
        <p:blipFill>
          <a:blip r:embed="rId2"/>
          <a:stretch>
            <a:fillRect/>
          </a:stretch>
        </p:blipFill>
        <p:spPr>
          <a:xfrm>
            <a:off x="1753941" y="1792410"/>
            <a:ext cx="6578690" cy="4283458"/>
          </a:xfrm>
          <a:prstGeom prst="rect">
            <a:avLst/>
          </a:prstGeom>
        </p:spPr>
      </p:pic>
    </p:spTree>
    <p:extLst>
      <p:ext uri="{BB962C8B-B14F-4D97-AF65-F5344CB8AC3E}">
        <p14:creationId xmlns:p14="http://schemas.microsoft.com/office/powerpoint/2010/main" val="2784165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Clustering</a:t>
            </a:r>
          </a:p>
        </p:txBody>
      </p:sp>
      <p:sp>
        <p:nvSpPr>
          <p:cNvPr id="3" name="Content Placeholder 2"/>
          <p:cNvSpPr>
            <a:spLocks noGrp="1"/>
          </p:cNvSpPr>
          <p:nvPr>
            <p:ph idx="1"/>
          </p:nvPr>
        </p:nvSpPr>
        <p:spPr/>
        <p:txBody>
          <a:bodyPr>
            <a:normAutofit fontScale="85000" lnSpcReduction="20000"/>
          </a:bodyPr>
          <a:lstStyle/>
          <a:p>
            <a:r>
              <a:rPr lang="en-ZA">
                <a:solidFill>
                  <a:srgbClr val="000000"/>
                </a:solidFill>
                <a:latin typeface="Arial" panose="020B0604020202020204" pitchFamily="34" charset="0"/>
              </a:rPr>
              <a:t>Clustering is a form of machine learning where groups, or</a:t>
            </a:r>
            <a:br>
              <a:rPr lang="en-ZA">
                <a:solidFill>
                  <a:srgbClr val="000000"/>
                </a:solidFill>
                <a:latin typeface="Arial" panose="020B0604020202020204" pitchFamily="34" charset="0"/>
              </a:rPr>
            </a:br>
            <a:r>
              <a:rPr lang="en-ZA">
                <a:solidFill>
                  <a:srgbClr val="000000"/>
                </a:solidFill>
                <a:latin typeface="Arial" panose="020B0604020202020204" pitchFamily="34" charset="0"/>
              </a:rPr>
              <a:t>classes, </a:t>
            </a:r>
            <a:r>
              <a:rPr lang="en-ZA">
                <a:solidFill>
                  <a:srgbClr val="FF0000"/>
                </a:solidFill>
                <a:latin typeface="Arial" panose="020B0604020202020204" pitchFamily="34" charset="0"/>
              </a:rPr>
              <a:t>are not known ahead of time </a:t>
            </a:r>
            <a:r>
              <a:rPr lang="en-ZA">
                <a:solidFill>
                  <a:srgbClr val="000000"/>
                </a:solidFill>
                <a:latin typeface="Arial" panose="020B0604020202020204" pitchFamily="34" charset="0"/>
              </a:rPr>
              <a:t>so groupings are created by looking </a:t>
            </a:r>
            <a:r>
              <a:rPr lang="en-ZA">
                <a:solidFill>
                  <a:srgbClr val="FF0000"/>
                </a:solidFill>
                <a:latin typeface="Arial" panose="020B0604020202020204" pitchFamily="34" charset="0"/>
              </a:rPr>
              <a:t>at similar </a:t>
            </a:r>
            <a:r>
              <a:rPr lang="en-ZA">
                <a:solidFill>
                  <a:srgbClr val="000000"/>
                </a:solidFill>
                <a:latin typeface="Arial" panose="020B0604020202020204" pitchFamily="34" charset="0"/>
              </a:rPr>
              <a:t>and shared characteristics among the things being grouped.</a:t>
            </a:r>
            <a:r>
              <a:rPr lang="en-ZA"/>
              <a:t> </a:t>
            </a:r>
            <a:r>
              <a:rPr lang="en-ZA">
                <a:solidFill>
                  <a:srgbClr val="FF0000"/>
                </a:solidFill>
                <a:latin typeface="Arial" panose="020B0604020202020204" pitchFamily="34" charset="0"/>
              </a:rPr>
              <a:t>(homogeneous groups) </a:t>
            </a:r>
            <a:endParaRPr lang="en-ZA"/>
          </a:p>
          <a:p>
            <a:r>
              <a:rPr lang="en-ZA"/>
              <a:t>Given a set of potential class members, the task of clustering is to establish the existence of two or more classes or clusters in the members.</a:t>
            </a:r>
          </a:p>
          <a:p>
            <a:r>
              <a:rPr lang="en-ZA"/>
              <a:t>These clusters are often determined through trial and error by</a:t>
            </a:r>
          </a:p>
          <a:p>
            <a:pPr marL="0" indent="0">
              <a:buNone/>
            </a:pPr>
            <a:r>
              <a:rPr lang="en-ZA"/>
              <a:t> grouping things together by looking for similar features, </a:t>
            </a:r>
            <a:r>
              <a:rPr lang="en-ZA" err="1"/>
              <a:t>analyzing</a:t>
            </a:r>
            <a:r>
              <a:rPr lang="en-ZA"/>
              <a:t> the results to see how good they are, and repeating this learning process until the groups are deemed acceptable.</a:t>
            </a:r>
          </a:p>
          <a:p>
            <a:pPr marL="0" indent="0">
              <a:buNone/>
            </a:pPr>
            <a:endParaRPr lang="en-ZA"/>
          </a:p>
          <a:p>
            <a:pPr marL="0" indent="0">
              <a:buNone/>
            </a:pPr>
            <a:r>
              <a:rPr lang="en-ZA"/>
              <a:t>Clustering is an example of </a:t>
            </a:r>
            <a:r>
              <a:rPr lang="en-ZA">
                <a:solidFill>
                  <a:srgbClr val="FF0000"/>
                </a:solidFill>
              </a:rPr>
              <a:t>unsupervised learning </a:t>
            </a:r>
            <a:r>
              <a:rPr lang="en-ZA"/>
              <a:t>because </a:t>
            </a:r>
            <a:r>
              <a:rPr lang="en-ZA">
                <a:solidFill>
                  <a:srgbClr val="FF0000"/>
                </a:solidFill>
              </a:rPr>
              <a:t>classes are unknown </a:t>
            </a:r>
            <a:r>
              <a:rPr lang="en-ZA"/>
              <a:t>at</a:t>
            </a:r>
          </a:p>
          <a:p>
            <a:pPr marL="0" indent="0">
              <a:buNone/>
            </a:pPr>
            <a:r>
              <a:rPr lang="en-ZA"/>
              <a:t>the start.</a:t>
            </a:r>
          </a:p>
          <a:p>
            <a:endParaRPr lang="en-ZA"/>
          </a:p>
          <a:p>
            <a:endParaRPr lang="en-ZA"/>
          </a:p>
        </p:txBody>
      </p:sp>
    </p:spTree>
    <p:extLst>
      <p:ext uri="{BB962C8B-B14F-4D97-AF65-F5344CB8AC3E}">
        <p14:creationId xmlns:p14="http://schemas.microsoft.com/office/powerpoint/2010/main" val="74239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Clustering Techniques</a:t>
            </a:r>
          </a:p>
        </p:txBody>
      </p:sp>
      <p:pic>
        <p:nvPicPr>
          <p:cNvPr id="4" name="Content Placeholder 3"/>
          <p:cNvPicPr>
            <a:picLocks noGrp="1" noChangeAspect="1"/>
          </p:cNvPicPr>
          <p:nvPr>
            <p:ph idx="1"/>
          </p:nvPr>
        </p:nvPicPr>
        <p:blipFill>
          <a:blip r:embed="rId2"/>
          <a:stretch>
            <a:fillRect/>
          </a:stretch>
        </p:blipFill>
        <p:spPr>
          <a:xfrm>
            <a:off x="3176533" y="1481070"/>
            <a:ext cx="5415996" cy="4675347"/>
          </a:xfrm>
          <a:prstGeom prst="rect">
            <a:avLst/>
          </a:prstGeom>
        </p:spPr>
      </p:pic>
    </p:spTree>
    <p:extLst>
      <p:ext uri="{BB962C8B-B14F-4D97-AF65-F5344CB8AC3E}">
        <p14:creationId xmlns:p14="http://schemas.microsoft.com/office/powerpoint/2010/main" val="3248208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 /Segmentation</a:t>
            </a:r>
          </a:p>
        </p:txBody>
      </p:sp>
      <p:pic>
        <p:nvPicPr>
          <p:cNvPr id="4" name="Picture 3"/>
          <p:cNvPicPr>
            <a:picLocks noChangeAspect="1"/>
          </p:cNvPicPr>
          <p:nvPr/>
        </p:nvPicPr>
        <p:blipFill>
          <a:blip r:embed="rId2"/>
          <a:stretch>
            <a:fillRect/>
          </a:stretch>
        </p:blipFill>
        <p:spPr>
          <a:xfrm>
            <a:off x="569871" y="1581122"/>
            <a:ext cx="5355068" cy="4208832"/>
          </a:xfrm>
          <a:prstGeom prst="rect">
            <a:avLst/>
          </a:prstGeom>
        </p:spPr>
      </p:pic>
      <p:pic>
        <p:nvPicPr>
          <p:cNvPr id="5" name="Picture 4"/>
          <p:cNvPicPr>
            <a:picLocks noChangeAspect="1"/>
          </p:cNvPicPr>
          <p:nvPr/>
        </p:nvPicPr>
        <p:blipFill>
          <a:blip r:embed="rId3"/>
          <a:stretch>
            <a:fillRect/>
          </a:stretch>
        </p:blipFill>
        <p:spPr>
          <a:xfrm>
            <a:off x="6030985" y="1471880"/>
            <a:ext cx="5591144" cy="4427315"/>
          </a:xfrm>
          <a:prstGeom prst="rect">
            <a:avLst/>
          </a:prstGeom>
        </p:spPr>
      </p:pic>
    </p:spTree>
    <p:extLst>
      <p:ext uri="{BB962C8B-B14F-4D97-AF65-F5344CB8AC3E}">
        <p14:creationId xmlns:p14="http://schemas.microsoft.com/office/powerpoint/2010/main" val="2495560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40"/>
            <a:ext cx="10515600" cy="1056068"/>
          </a:xfrm>
        </p:spPr>
        <p:txBody>
          <a:bodyPr/>
          <a:lstStyle/>
          <a:p>
            <a:r>
              <a:rPr lang="en-ZA"/>
              <a:t>Summary</a:t>
            </a:r>
          </a:p>
        </p:txBody>
      </p:sp>
      <p:pic>
        <p:nvPicPr>
          <p:cNvPr id="6" name="Content Placeholder 5"/>
          <p:cNvPicPr>
            <a:picLocks noGrp="1" noChangeAspect="1"/>
          </p:cNvPicPr>
          <p:nvPr>
            <p:ph idx="1"/>
          </p:nvPr>
        </p:nvPicPr>
        <p:blipFill>
          <a:blip r:embed="rId2"/>
          <a:stretch>
            <a:fillRect/>
          </a:stretch>
        </p:blipFill>
        <p:spPr>
          <a:xfrm>
            <a:off x="118491" y="1030310"/>
            <a:ext cx="11814773" cy="4958366"/>
          </a:xfrm>
          <a:prstGeom prst="rect">
            <a:avLst/>
          </a:prstGeom>
        </p:spPr>
      </p:pic>
    </p:spTree>
    <p:extLst>
      <p:ext uri="{BB962C8B-B14F-4D97-AF65-F5344CB8AC3E}">
        <p14:creationId xmlns:p14="http://schemas.microsoft.com/office/powerpoint/2010/main" val="1566216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a:spLocks noGrp="1"/>
          </p:cNvSpPr>
          <p:nvPr>
            <p:ph type="title"/>
          </p:nvPr>
        </p:nvSpPr>
        <p:spPr/>
        <p:txBody>
          <a:bodyPr>
            <a:normAutofit/>
          </a:bodyPr>
          <a:lstStyle/>
          <a:p>
            <a:r>
              <a:rPr lang="en-ZA" sz="8000">
                <a:solidFill>
                  <a:schemeClr val="bg1"/>
                </a:solidFill>
              </a:rPr>
              <a:t>THANK YOU</a:t>
            </a:r>
            <a:endParaRPr lang="en-US" sz="8000">
              <a:solidFill>
                <a:schemeClr val="bg1"/>
              </a:solidFill>
            </a:endParaRPr>
          </a:p>
        </p:txBody>
      </p:sp>
      <p:sp>
        <p:nvSpPr>
          <p:cNvPr id="28" name="Rectangle 27"/>
          <p:cNvSpPr/>
          <p:nvPr/>
        </p:nvSpPr>
        <p:spPr>
          <a:xfrm>
            <a:off x="0" y="5727940"/>
            <a:ext cx="6573328" cy="845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eform 28"/>
          <p:cNvSpPr/>
          <p:nvPr/>
        </p:nvSpPr>
        <p:spPr>
          <a:xfrm>
            <a:off x="6573328" y="4951562"/>
            <a:ext cx="5641676" cy="1621766"/>
          </a:xfrm>
          <a:custGeom>
            <a:avLst/>
            <a:gdLst>
              <a:gd name="connsiteX0" fmla="*/ 0 w 5641676"/>
              <a:gd name="connsiteY0" fmla="*/ 776378 h 1656272"/>
              <a:gd name="connsiteX1" fmla="*/ 724619 w 5641676"/>
              <a:gd name="connsiteY1" fmla="*/ 0 h 1656272"/>
              <a:gd name="connsiteX2" fmla="*/ 5641676 w 5641676"/>
              <a:gd name="connsiteY2" fmla="*/ 0 h 1656272"/>
              <a:gd name="connsiteX3" fmla="*/ 5641676 w 5641676"/>
              <a:gd name="connsiteY3" fmla="*/ 1293963 h 1656272"/>
              <a:gd name="connsiteX4" fmla="*/ 4899804 w 5641676"/>
              <a:gd name="connsiteY4" fmla="*/ 1293963 h 1656272"/>
              <a:gd name="connsiteX5" fmla="*/ 0 w 5641676"/>
              <a:gd name="connsiteY5" fmla="*/ 1656272 h 1656272"/>
              <a:gd name="connsiteX6" fmla="*/ 0 w 5641676"/>
              <a:gd name="connsiteY6" fmla="*/ 776378 h 165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41676" h="1656272">
                <a:moveTo>
                  <a:pt x="0" y="776378"/>
                </a:moveTo>
                <a:lnTo>
                  <a:pt x="724619" y="0"/>
                </a:lnTo>
                <a:lnTo>
                  <a:pt x="5641676" y="0"/>
                </a:lnTo>
                <a:lnTo>
                  <a:pt x="5641676" y="1293963"/>
                </a:lnTo>
                <a:lnTo>
                  <a:pt x="4899804" y="1293963"/>
                </a:lnTo>
                <a:lnTo>
                  <a:pt x="0" y="1656272"/>
                </a:lnTo>
                <a:lnTo>
                  <a:pt x="0" y="776378"/>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p:cNvPicPr>
            <a:picLocks noChangeAspect="1"/>
          </p:cNvPicPr>
          <p:nvPr/>
        </p:nvPicPr>
        <p:blipFill>
          <a:blip r:embed="rId3"/>
          <a:stretch>
            <a:fillRect/>
          </a:stretch>
        </p:blipFill>
        <p:spPr>
          <a:xfrm>
            <a:off x="8818303" y="5023026"/>
            <a:ext cx="405000" cy="405000"/>
          </a:xfrm>
          <a:prstGeom prst="rect">
            <a:avLst/>
          </a:prstGeom>
        </p:spPr>
      </p:pic>
      <p:pic>
        <p:nvPicPr>
          <p:cNvPr id="31" name="Picture 30"/>
          <p:cNvPicPr>
            <a:picLocks noChangeAspect="1"/>
          </p:cNvPicPr>
          <p:nvPr/>
        </p:nvPicPr>
        <p:blipFill>
          <a:blip r:embed="rId4"/>
          <a:stretch>
            <a:fillRect/>
          </a:stretch>
        </p:blipFill>
        <p:spPr>
          <a:xfrm>
            <a:off x="8818303" y="5495817"/>
            <a:ext cx="405000" cy="405000"/>
          </a:xfrm>
          <a:prstGeom prst="rect">
            <a:avLst/>
          </a:prstGeom>
        </p:spPr>
      </p:pic>
      <p:pic>
        <p:nvPicPr>
          <p:cNvPr id="32" name="Picture 31"/>
          <p:cNvPicPr>
            <a:picLocks noChangeAspect="1"/>
          </p:cNvPicPr>
          <p:nvPr/>
        </p:nvPicPr>
        <p:blipFill>
          <a:blip r:embed="rId5"/>
          <a:stretch>
            <a:fillRect/>
          </a:stretch>
        </p:blipFill>
        <p:spPr>
          <a:xfrm>
            <a:off x="8818303" y="5958856"/>
            <a:ext cx="405000" cy="393750"/>
          </a:xfrm>
          <a:prstGeom prst="rect">
            <a:avLst/>
          </a:prstGeom>
        </p:spPr>
      </p:pic>
      <p:pic>
        <p:nvPicPr>
          <p:cNvPr id="33" name="Picture 32"/>
          <p:cNvPicPr>
            <a:picLocks noChangeAspect="1"/>
          </p:cNvPicPr>
          <p:nvPr/>
        </p:nvPicPr>
        <p:blipFill>
          <a:blip r:embed="rId6"/>
          <a:stretch>
            <a:fillRect/>
          </a:stretch>
        </p:blipFill>
        <p:spPr>
          <a:xfrm>
            <a:off x="7233129" y="5106219"/>
            <a:ext cx="1181250" cy="1170000"/>
          </a:xfrm>
          <a:prstGeom prst="rect">
            <a:avLst/>
          </a:prstGeom>
        </p:spPr>
      </p:pic>
      <p:sp>
        <p:nvSpPr>
          <p:cNvPr id="34" name="TextBox 33"/>
          <p:cNvSpPr txBox="1"/>
          <p:nvPr/>
        </p:nvSpPr>
        <p:spPr>
          <a:xfrm>
            <a:off x="838200" y="6001023"/>
            <a:ext cx="2496196" cy="307777"/>
          </a:xfrm>
          <a:prstGeom prst="rect">
            <a:avLst/>
          </a:prstGeom>
          <a:noFill/>
        </p:spPr>
        <p:txBody>
          <a:bodyPr wrap="none" rtlCol="0">
            <a:spAutoFit/>
          </a:bodyPr>
          <a:lstStyle/>
          <a:p>
            <a:r>
              <a:rPr lang="en-ZA" sz="1400">
                <a:latin typeface="AvantGarde Bk BT" panose="020B0402020202020204" pitchFamily="34" charset="0"/>
              </a:rPr>
              <a:t>info@belgiumcampus.ac.za</a:t>
            </a:r>
            <a:endParaRPr lang="en-GB" sz="1400">
              <a:latin typeface="AvantGarde Bk BT" panose="020B0402020202020204" pitchFamily="34" charset="0"/>
            </a:endParaRPr>
          </a:p>
        </p:txBody>
      </p:sp>
      <p:sp>
        <p:nvSpPr>
          <p:cNvPr id="35" name="TextBox 34"/>
          <p:cNvSpPr txBox="1"/>
          <p:nvPr/>
        </p:nvSpPr>
        <p:spPr>
          <a:xfrm>
            <a:off x="4033639" y="6001023"/>
            <a:ext cx="1649811" cy="307777"/>
          </a:xfrm>
          <a:prstGeom prst="rect">
            <a:avLst/>
          </a:prstGeom>
          <a:noFill/>
        </p:spPr>
        <p:txBody>
          <a:bodyPr wrap="none" rtlCol="0">
            <a:spAutoFit/>
          </a:bodyPr>
          <a:lstStyle/>
          <a:p>
            <a:r>
              <a:rPr lang="en-ZA" sz="1400">
                <a:latin typeface="AvantGarde Bk BT" panose="020B0402020202020204" pitchFamily="34" charset="0"/>
              </a:rPr>
              <a:t>+27 10 593 53 68</a:t>
            </a:r>
            <a:endParaRPr lang="en-GB" sz="1400">
              <a:latin typeface="AvantGarde Bk BT" panose="020B0402020202020204" pitchFamily="34" charset="0"/>
            </a:endParaRPr>
          </a:p>
        </p:txBody>
      </p:sp>
      <p:sp>
        <p:nvSpPr>
          <p:cNvPr id="36" name="TextBox 35"/>
          <p:cNvSpPr txBox="1"/>
          <p:nvPr/>
        </p:nvSpPr>
        <p:spPr>
          <a:xfrm>
            <a:off x="9309342" y="5023026"/>
            <a:ext cx="1766830" cy="307777"/>
          </a:xfrm>
          <a:prstGeom prst="rect">
            <a:avLst/>
          </a:prstGeom>
          <a:noFill/>
        </p:spPr>
        <p:txBody>
          <a:bodyPr wrap="none" rtlCol="0">
            <a:spAutoFit/>
          </a:bodyPr>
          <a:lstStyle/>
          <a:p>
            <a:r>
              <a:rPr lang="en-ZA" sz="1400">
                <a:latin typeface="AvantGarde Bk BT" panose="020B0402020202020204" pitchFamily="34" charset="0"/>
              </a:rPr>
              <a:t>/</a:t>
            </a:r>
            <a:r>
              <a:rPr lang="en-ZA" sz="1400" err="1">
                <a:latin typeface="AvantGarde Bk BT" panose="020B0402020202020204" pitchFamily="34" charset="0"/>
              </a:rPr>
              <a:t>belgiumcampusSA</a:t>
            </a:r>
            <a:endParaRPr lang="en-GB" sz="1400">
              <a:latin typeface="AvantGarde Bk BT" panose="020B0402020202020204" pitchFamily="34" charset="0"/>
            </a:endParaRPr>
          </a:p>
        </p:txBody>
      </p:sp>
      <p:sp>
        <p:nvSpPr>
          <p:cNvPr id="37" name="TextBox 36"/>
          <p:cNvSpPr txBox="1"/>
          <p:nvPr/>
        </p:nvSpPr>
        <p:spPr>
          <a:xfrm>
            <a:off x="9309342" y="5544428"/>
            <a:ext cx="1718740" cy="307777"/>
          </a:xfrm>
          <a:prstGeom prst="rect">
            <a:avLst/>
          </a:prstGeom>
          <a:noFill/>
        </p:spPr>
        <p:txBody>
          <a:bodyPr wrap="none" rtlCol="0">
            <a:spAutoFit/>
          </a:bodyPr>
          <a:lstStyle/>
          <a:p>
            <a:r>
              <a:rPr lang="en-ZA" sz="1400">
                <a:latin typeface="AvantGarde Bk BT" panose="020B0402020202020204" pitchFamily="34" charset="0"/>
              </a:rPr>
              <a:t>#Belgium Campus</a:t>
            </a:r>
            <a:endParaRPr lang="en-GB" sz="1400">
              <a:latin typeface="AvantGarde Bk BT" panose="020B0402020202020204" pitchFamily="34" charset="0"/>
            </a:endParaRPr>
          </a:p>
        </p:txBody>
      </p:sp>
      <p:sp>
        <p:nvSpPr>
          <p:cNvPr id="38" name="TextBox 37"/>
          <p:cNvSpPr txBox="1"/>
          <p:nvPr/>
        </p:nvSpPr>
        <p:spPr>
          <a:xfrm>
            <a:off x="9309342" y="5996744"/>
            <a:ext cx="1576072" cy="307777"/>
          </a:xfrm>
          <a:prstGeom prst="rect">
            <a:avLst/>
          </a:prstGeom>
          <a:noFill/>
        </p:spPr>
        <p:txBody>
          <a:bodyPr wrap="none" rtlCol="0">
            <a:spAutoFit/>
          </a:bodyPr>
          <a:lstStyle/>
          <a:p>
            <a:r>
              <a:rPr lang="en-ZA" sz="1400">
                <a:latin typeface="AvantGarde Bk BT" panose="020B0402020202020204" pitchFamily="34" charset="0"/>
              </a:rPr>
              <a:t>/</a:t>
            </a:r>
            <a:r>
              <a:rPr lang="en-ZA" sz="1400" err="1">
                <a:latin typeface="AvantGarde Bk BT" panose="020B0402020202020204" pitchFamily="34" charset="0"/>
              </a:rPr>
              <a:t>belgiumcampus</a:t>
            </a:r>
            <a:endParaRPr lang="en-GB" sz="1400">
              <a:latin typeface="AvantGarde Bk BT" panose="020B0402020202020204" pitchFamily="34" charset="0"/>
            </a:endParaRPr>
          </a:p>
        </p:txBody>
      </p:sp>
    </p:spTree>
    <p:extLst>
      <p:ext uri="{BB962C8B-B14F-4D97-AF65-F5344CB8AC3E}">
        <p14:creationId xmlns:p14="http://schemas.microsoft.com/office/powerpoint/2010/main" val="39313873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Quiz</a:t>
            </a:r>
          </a:p>
        </p:txBody>
      </p:sp>
      <p:sp>
        <p:nvSpPr>
          <p:cNvPr id="3" name="Content Placeholder 2"/>
          <p:cNvSpPr>
            <a:spLocks noGrp="1"/>
          </p:cNvSpPr>
          <p:nvPr>
            <p:ph idx="1"/>
          </p:nvPr>
        </p:nvSpPr>
        <p:spPr/>
        <p:txBody>
          <a:bodyPr/>
          <a:lstStyle/>
          <a:p>
            <a:r>
              <a:rPr lang="en-ZA"/>
              <a:t>Quiz</a:t>
            </a:r>
          </a:p>
          <a:p>
            <a:r>
              <a:rPr lang="en-ZA"/>
              <a:t>Quiz</a:t>
            </a:r>
          </a:p>
          <a:p>
            <a:r>
              <a:rPr lang="en-ZA"/>
              <a:t>Quiz</a:t>
            </a:r>
          </a:p>
          <a:p>
            <a:r>
              <a:rPr lang="en-ZA"/>
              <a:t>Quiz</a:t>
            </a:r>
          </a:p>
          <a:p>
            <a:r>
              <a:rPr lang="en-ZA"/>
              <a:t>Quiz</a:t>
            </a:r>
          </a:p>
          <a:p>
            <a:r>
              <a:rPr lang="en-ZA"/>
              <a:t>Quiz</a:t>
            </a:r>
          </a:p>
          <a:p>
            <a:r>
              <a:rPr lang="en-ZA"/>
              <a:t>Quiz</a:t>
            </a:r>
          </a:p>
          <a:p>
            <a:endParaRPr lang="en-ZA"/>
          </a:p>
        </p:txBody>
      </p:sp>
    </p:spTree>
    <p:extLst>
      <p:ext uri="{BB962C8B-B14F-4D97-AF65-F5344CB8AC3E}">
        <p14:creationId xmlns:p14="http://schemas.microsoft.com/office/powerpoint/2010/main" val="4205535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470" y="2992582"/>
            <a:ext cx="10981215" cy="2823037"/>
          </a:xfrm>
          <a:solidFill>
            <a:schemeClr val="bg1">
              <a:lumMod val="95000"/>
              <a:alpha val="78000"/>
            </a:schemeClr>
          </a:solidFill>
        </p:spPr>
        <p:txBody>
          <a:bodyPr>
            <a:normAutofit fontScale="90000"/>
          </a:bodyPr>
          <a:lstStyle/>
          <a:p>
            <a:br>
              <a:rPr lang="en-ZA" sz="5400"/>
            </a:br>
            <a:br>
              <a:rPr lang="en-ZA" sz="5400"/>
            </a:br>
            <a:br>
              <a:rPr lang="en-ZA" sz="5400"/>
            </a:br>
            <a:r>
              <a:rPr lang="en-ZA" sz="5400"/>
              <a:t>MLG381: MACHINE LEARNING</a:t>
            </a:r>
            <a:br>
              <a:rPr lang="en-ZA" sz="5400"/>
            </a:br>
            <a:r>
              <a:rPr lang="en-ZA" sz="3200">
                <a:solidFill>
                  <a:srgbClr val="FF0000"/>
                </a:solidFill>
              </a:rPr>
              <a:t>K-Means Clustering</a:t>
            </a:r>
            <a:br>
              <a:rPr lang="en-ZA" sz="3200"/>
            </a:br>
            <a:br>
              <a:rPr lang="en-GB" sz="4000"/>
            </a:br>
            <a:endParaRPr lang="en-GB" sz="4000"/>
          </a:p>
        </p:txBody>
      </p:sp>
    </p:spTree>
    <p:extLst>
      <p:ext uri="{BB962C8B-B14F-4D97-AF65-F5344CB8AC3E}">
        <p14:creationId xmlns:p14="http://schemas.microsoft.com/office/powerpoint/2010/main" val="1224500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Lesson Objectives</a:t>
            </a:r>
          </a:p>
        </p:txBody>
      </p:sp>
      <p:sp>
        <p:nvSpPr>
          <p:cNvPr id="3" name="Content Placeholder 2"/>
          <p:cNvSpPr>
            <a:spLocks noGrp="1"/>
          </p:cNvSpPr>
          <p:nvPr>
            <p:ph idx="1"/>
          </p:nvPr>
        </p:nvSpPr>
        <p:spPr/>
        <p:txBody>
          <a:bodyPr/>
          <a:lstStyle/>
          <a:p>
            <a:r>
              <a:rPr lang="en-ZA">
                <a:solidFill>
                  <a:srgbClr val="FF0000"/>
                </a:solidFill>
              </a:rPr>
              <a:t>Introduction to Clustering</a:t>
            </a:r>
          </a:p>
          <a:p>
            <a:r>
              <a:rPr lang="en-ZA">
                <a:solidFill>
                  <a:srgbClr val="FF0000"/>
                </a:solidFill>
              </a:rPr>
              <a:t>History of Clustering</a:t>
            </a:r>
          </a:p>
          <a:p>
            <a:r>
              <a:rPr lang="en-ZA">
                <a:solidFill>
                  <a:srgbClr val="FF0000"/>
                </a:solidFill>
              </a:rPr>
              <a:t>Clustering Techniques</a:t>
            </a:r>
          </a:p>
          <a:p>
            <a:r>
              <a:rPr lang="en-ZA">
                <a:solidFill>
                  <a:srgbClr val="FF0000"/>
                </a:solidFill>
              </a:rPr>
              <a:t>K-Means Clustering</a:t>
            </a:r>
          </a:p>
          <a:p>
            <a:r>
              <a:rPr lang="en-ZA"/>
              <a:t>Examples and Exercises</a:t>
            </a:r>
          </a:p>
          <a:p>
            <a:endParaRPr lang="en-ZA"/>
          </a:p>
          <a:p>
            <a:endParaRPr lang="en-ZA"/>
          </a:p>
        </p:txBody>
      </p:sp>
    </p:spTree>
    <p:extLst>
      <p:ext uri="{BB962C8B-B14F-4D97-AF65-F5344CB8AC3E}">
        <p14:creationId xmlns:p14="http://schemas.microsoft.com/office/powerpoint/2010/main" val="250305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What is Machine Learning</a:t>
            </a:r>
          </a:p>
        </p:txBody>
      </p:sp>
      <p:sp>
        <p:nvSpPr>
          <p:cNvPr id="3" name="Content Placeholder 2"/>
          <p:cNvSpPr>
            <a:spLocks noGrp="1"/>
          </p:cNvSpPr>
          <p:nvPr>
            <p:ph idx="1"/>
          </p:nvPr>
        </p:nvSpPr>
        <p:spPr/>
        <p:txBody>
          <a:bodyPr>
            <a:normAutofit/>
          </a:bodyPr>
          <a:lstStyle/>
          <a:p>
            <a:pPr lvl="0"/>
            <a:r>
              <a:rPr lang="en-ZA"/>
              <a:t>“Machine Learning at its most basic is the practice of using algorithms to parse data, learn from it, and then make a determination or prediction about something in the world.” – </a:t>
            </a:r>
            <a:r>
              <a:rPr lang="en-ZA" u="sng" err="1">
                <a:hlinkClick r:id="rId2"/>
              </a:rPr>
              <a:t>Nvidia</a:t>
            </a:r>
            <a:r>
              <a:rPr lang="en-ZA" u="sng">
                <a:hlinkClick r:id="rId2"/>
              </a:rPr>
              <a:t> </a:t>
            </a:r>
            <a:endParaRPr lang="en-ZA"/>
          </a:p>
          <a:p>
            <a:pPr lvl="0"/>
            <a:r>
              <a:rPr lang="en-ZA"/>
              <a:t>“Machine learning is the science of getting computers to act without being explicitly programmed.” – </a:t>
            </a:r>
            <a:r>
              <a:rPr lang="en-ZA" u="sng">
                <a:hlinkClick r:id="rId3"/>
              </a:rPr>
              <a:t>Stanford</a:t>
            </a:r>
            <a:endParaRPr lang="en-ZA"/>
          </a:p>
          <a:p>
            <a:pPr lvl="0"/>
            <a:r>
              <a:rPr lang="en-ZA"/>
              <a:t>“Machine learning is based on algorithms that can learn from data without relying on rules-based programming.”- </a:t>
            </a:r>
            <a:r>
              <a:rPr lang="en-ZA" u="sng">
                <a:hlinkClick r:id="rId4"/>
              </a:rPr>
              <a:t>McKinsey &amp; Co.</a:t>
            </a:r>
            <a:endParaRPr lang="en-ZA"/>
          </a:p>
          <a:p>
            <a:pPr lvl="0"/>
            <a:r>
              <a:rPr lang="en-ZA"/>
              <a:t>“Machine learning algorithms can figure out how to perform important tasks by generalizing from examples.” – </a:t>
            </a:r>
            <a:r>
              <a:rPr lang="en-ZA" u="sng">
                <a:hlinkClick r:id="rId5"/>
              </a:rPr>
              <a:t>University of Washington</a:t>
            </a:r>
            <a:endParaRPr lang="en-ZA"/>
          </a:p>
          <a:p>
            <a:endParaRPr lang="en-ZA"/>
          </a:p>
        </p:txBody>
      </p:sp>
    </p:spTree>
    <p:extLst>
      <p:ext uri="{BB962C8B-B14F-4D97-AF65-F5344CB8AC3E}">
        <p14:creationId xmlns:p14="http://schemas.microsoft.com/office/powerpoint/2010/main" val="3353144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D54C-FD1C-4854-BA70-65C38934256A}"/>
              </a:ext>
            </a:extLst>
          </p:cNvPr>
          <p:cNvSpPr>
            <a:spLocks noGrp="1"/>
          </p:cNvSpPr>
          <p:nvPr>
            <p:ph type="title"/>
          </p:nvPr>
        </p:nvSpPr>
        <p:spPr>
          <a:xfrm>
            <a:off x="838201" y="365125"/>
            <a:ext cx="9067800" cy="646257"/>
          </a:xfrm>
        </p:spPr>
        <p:txBody>
          <a:bodyPr>
            <a:normAutofit/>
          </a:bodyPr>
          <a:lstStyle/>
          <a:p>
            <a:pPr algn="ctr"/>
            <a:r>
              <a:rPr lang="en-ZA" sz="3600" b="1">
                <a:latin typeface="Tw Cen MT" panose="020B0602020104020603" pitchFamily="34" charset="0"/>
              </a:rPr>
              <a:t>Introduction </a:t>
            </a:r>
          </a:p>
        </p:txBody>
      </p:sp>
      <p:sp>
        <p:nvSpPr>
          <p:cNvPr id="3" name="Content Placeholder 2">
            <a:extLst>
              <a:ext uri="{FF2B5EF4-FFF2-40B4-BE49-F238E27FC236}">
                <a16:creationId xmlns:a16="http://schemas.microsoft.com/office/drawing/2014/main" id="{A2B51B8A-ECF5-4AA7-8D24-847D92A57603}"/>
              </a:ext>
            </a:extLst>
          </p:cNvPr>
          <p:cNvSpPr>
            <a:spLocks noGrp="1"/>
          </p:cNvSpPr>
          <p:nvPr>
            <p:ph sz="half" idx="1"/>
          </p:nvPr>
        </p:nvSpPr>
        <p:spPr>
          <a:xfrm>
            <a:off x="838200" y="1233055"/>
            <a:ext cx="10716491" cy="2951018"/>
          </a:xfrm>
        </p:spPr>
        <p:txBody>
          <a:bodyPr/>
          <a:lstStyle/>
          <a:p>
            <a:r>
              <a:rPr lang="en-ZA">
                <a:latin typeface="Tw Cen MT" panose="020B0602020104020603" pitchFamily="34" charset="0"/>
              </a:rPr>
              <a:t>The organization/segmentation of </a:t>
            </a:r>
            <a:r>
              <a:rPr lang="en-ZA" i="1" err="1">
                <a:solidFill>
                  <a:srgbClr val="FF0000"/>
                </a:solidFill>
                <a:latin typeface="Tw Cen MT" panose="020B0602020104020603" pitchFamily="34" charset="0"/>
              </a:rPr>
              <a:t>unlabeled</a:t>
            </a:r>
            <a:r>
              <a:rPr lang="en-ZA" i="1">
                <a:solidFill>
                  <a:srgbClr val="FF0000"/>
                </a:solidFill>
                <a:latin typeface="Tw Cen MT" panose="020B0602020104020603" pitchFamily="34" charset="0"/>
              </a:rPr>
              <a:t> data </a:t>
            </a:r>
            <a:r>
              <a:rPr lang="en-ZA">
                <a:latin typeface="Tw Cen MT" panose="020B0602020104020603" pitchFamily="34" charset="0"/>
              </a:rPr>
              <a:t>into similarity groups called </a:t>
            </a:r>
            <a:r>
              <a:rPr lang="en-ZA" i="1">
                <a:solidFill>
                  <a:srgbClr val="FF0000"/>
                </a:solidFill>
                <a:latin typeface="Tw Cen MT" panose="020B0602020104020603" pitchFamily="34" charset="0"/>
              </a:rPr>
              <a:t>clusters</a:t>
            </a:r>
            <a:r>
              <a:rPr lang="en-ZA">
                <a:latin typeface="Tw Cen MT" panose="020B0602020104020603" pitchFamily="34" charset="0"/>
              </a:rPr>
              <a:t>. </a:t>
            </a:r>
          </a:p>
          <a:p>
            <a:r>
              <a:rPr lang="en-ZA">
                <a:latin typeface="Tw Cen MT" panose="020B0602020104020603" pitchFamily="34" charset="0"/>
              </a:rPr>
              <a:t>A </a:t>
            </a:r>
            <a:r>
              <a:rPr lang="en-ZA" i="1">
                <a:solidFill>
                  <a:srgbClr val="FF0000"/>
                </a:solidFill>
                <a:latin typeface="Tw Cen MT" panose="020B0602020104020603" pitchFamily="34" charset="0"/>
              </a:rPr>
              <a:t>cluster</a:t>
            </a:r>
            <a:r>
              <a:rPr lang="en-ZA">
                <a:latin typeface="Tw Cen MT" panose="020B0602020104020603" pitchFamily="34" charset="0"/>
              </a:rPr>
              <a:t> is a collection of data items which are “similar” between them, and “dissimilar” to data items in other clusters.</a:t>
            </a:r>
          </a:p>
        </p:txBody>
      </p:sp>
      <p:pic>
        <p:nvPicPr>
          <p:cNvPr id="5" name="Content Placeholder 4">
            <a:extLst>
              <a:ext uri="{FF2B5EF4-FFF2-40B4-BE49-F238E27FC236}">
                <a16:creationId xmlns:a16="http://schemas.microsoft.com/office/drawing/2014/main" id="{8F8F1A38-5B74-4EEA-8D48-492802FEF940}"/>
              </a:ext>
            </a:extLst>
          </p:cNvPr>
          <p:cNvPicPr>
            <a:picLocks noGrp="1" noChangeAspect="1"/>
          </p:cNvPicPr>
          <p:nvPr>
            <p:ph sz="half" idx="2"/>
          </p:nvPr>
        </p:nvPicPr>
        <p:blipFill rotWithShape="1">
          <a:blip r:embed="rId2"/>
          <a:srcRect l="21524" t="45336" r="22059" b="22800"/>
          <a:stretch/>
        </p:blipFill>
        <p:spPr>
          <a:xfrm>
            <a:off x="2403762" y="3978419"/>
            <a:ext cx="6837220" cy="2233758"/>
          </a:xfrm>
          <a:prstGeom prst="rect">
            <a:avLst/>
          </a:prstGeom>
        </p:spPr>
      </p:pic>
    </p:spTree>
    <p:extLst>
      <p:ext uri="{BB962C8B-B14F-4D97-AF65-F5344CB8AC3E}">
        <p14:creationId xmlns:p14="http://schemas.microsoft.com/office/powerpoint/2010/main" val="1366784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0D0E9B-81BD-4137-AB0B-6E9D318B6EE5}"/>
              </a:ext>
            </a:extLst>
          </p:cNvPr>
          <p:cNvPicPr>
            <a:picLocks noGrp="1" noChangeAspect="1"/>
          </p:cNvPicPr>
          <p:nvPr>
            <p:ph sz="half" idx="1"/>
          </p:nvPr>
        </p:nvPicPr>
        <p:blipFill rotWithShape="1">
          <a:blip r:embed="rId2"/>
          <a:srcRect l="22059" t="55637" r="20187" b="9795"/>
          <a:stretch/>
        </p:blipFill>
        <p:spPr>
          <a:xfrm>
            <a:off x="3141261" y="3522656"/>
            <a:ext cx="6466763" cy="2809905"/>
          </a:xfrm>
          <a:prstGeom prst="rect">
            <a:avLst/>
          </a:prstGeom>
        </p:spPr>
      </p:pic>
      <p:sp>
        <p:nvSpPr>
          <p:cNvPr id="2" name="Title 1">
            <a:extLst>
              <a:ext uri="{FF2B5EF4-FFF2-40B4-BE49-F238E27FC236}">
                <a16:creationId xmlns:a16="http://schemas.microsoft.com/office/drawing/2014/main" id="{3C78ED16-FB80-4B09-967B-388CC057A391}"/>
              </a:ext>
            </a:extLst>
          </p:cNvPr>
          <p:cNvSpPr>
            <a:spLocks noGrp="1"/>
          </p:cNvSpPr>
          <p:nvPr>
            <p:ph type="title"/>
          </p:nvPr>
        </p:nvSpPr>
        <p:spPr>
          <a:xfrm>
            <a:off x="838200" y="365125"/>
            <a:ext cx="9053945" cy="701675"/>
          </a:xfrm>
        </p:spPr>
        <p:txBody>
          <a:bodyPr>
            <a:normAutofit/>
          </a:bodyPr>
          <a:lstStyle/>
          <a:p>
            <a:r>
              <a:rPr lang="en-ZA" sz="3600" b="1">
                <a:latin typeface="Tw Cen MT" panose="020B0602020104020603" pitchFamily="34" charset="0"/>
              </a:rPr>
              <a:t>Historical Application of Clustering</a:t>
            </a:r>
          </a:p>
        </p:txBody>
      </p:sp>
      <p:pic>
        <p:nvPicPr>
          <p:cNvPr id="7" name="Content Placeholder 4">
            <a:extLst>
              <a:ext uri="{FF2B5EF4-FFF2-40B4-BE49-F238E27FC236}">
                <a16:creationId xmlns:a16="http://schemas.microsoft.com/office/drawing/2014/main" id="{EC897DF5-C7B8-4053-93D0-C3C7A6C80ACD}"/>
              </a:ext>
            </a:extLst>
          </p:cNvPr>
          <p:cNvPicPr>
            <a:picLocks noChangeAspect="1"/>
          </p:cNvPicPr>
          <p:nvPr/>
        </p:nvPicPr>
        <p:blipFill rotWithShape="1">
          <a:blip r:embed="rId2"/>
          <a:srcRect l="68513" t="22033" r="20187" b="50186"/>
          <a:stretch/>
        </p:blipFill>
        <p:spPr>
          <a:xfrm>
            <a:off x="9504217" y="1413162"/>
            <a:ext cx="1849583" cy="2808931"/>
          </a:xfrm>
          <a:prstGeom prst="rect">
            <a:avLst/>
          </a:prstGeom>
        </p:spPr>
      </p:pic>
      <p:sp>
        <p:nvSpPr>
          <p:cNvPr id="6" name="Content Placeholder 5">
            <a:extLst>
              <a:ext uri="{FF2B5EF4-FFF2-40B4-BE49-F238E27FC236}">
                <a16:creationId xmlns:a16="http://schemas.microsoft.com/office/drawing/2014/main" id="{EFB53766-272B-48D0-8F77-B8B012C46AED}"/>
              </a:ext>
            </a:extLst>
          </p:cNvPr>
          <p:cNvSpPr>
            <a:spLocks noGrp="1"/>
          </p:cNvSpPr>
          <p:nvPr>
            <p:ph sz="half" idx="2"/>
          </p:nvPr>
        </p:nvSpPr>
        <p:spPr>
          <a:xfrm>
            <a:off x="838200" y="1413162"/>
            <a:ext cx="10079181" cy="3869459"/>
          </a:xfrm>
        </p:spPr>
        <p:txBody>
          <a:bodyPr/>
          <a:lstStyle/>
          <a:p>
            <a:r>
              <a:rPr lang="en-ZA" i="1">
                <a:solidFill>
                  <a:srgbClr val="FF0000"/>
                </a:solidFill>
              </a:rPr>
              <a:t>John Snow</a:t>
            </a:r>
            <a:r>
              <a:rPr lang="en-ZA"/>
              <a:t>, a London physician plotted location of cholera deaths on a map during an outbreak in 1850s. </a:t>
            </a:r>
          </a:p>
          <a:p>
            <a:r>
              <a:rPr lang="en-ZA"/>
              <a:t>Locations indicated that cases were clustered around certain intersections where there were polluted wells;</a:t>
            </a:r>
          </a:p>
          <a:p>
            <a:pPr marL="900113"/>
            <a:r>
              <a:rPr lang="en-ZA" sz="2400"/>
              <a:t> </a:t>
            </a:r>
            <a:r>
              <a:rPr lang="en-ZA" sz="2400" i="1"/>
              <a:t>thus exposing both the problem and the solution.</a:t>
            </a:r>
          </a:p>
        </p:txBody>
      </p:sp>
    </p:spTree>
    <p:extLst>
      <p:ext uri="{BB962C8B-B14F-4D97-AF65-F5344CB8AC3E}">
        <p14:creationId xmlns:p14="http://schemas.microsoft.com/office/powerpoint/2010/main" val="15253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FE46-3190-4197-9E56-B3321A436E44}"/>
              </a:ext>
            </a:extLst>
          </p:cNvPr>
          <p:cNvSpPr>
            <a:spLocks noGrp="1"/>
          </p:cNvSpPr>
          <p:nvPr>
            <p:ph type="title"/>
          </p:nvPr>
        </p:nvSpPr>
        <p:spPr>
          <a:xfrm>
            <a:off x="838200" y="365126"/>
            <a:ext cx="9053945" cy="673966"/>
          </a:xfrm>
        </p:spPr>
        <p:txBody>
          <a:bodyPr>
            <a:normAutofit/>
          </a:bodyPr>
          <a:lstStyle/>
          <a:p>
            <a:pPr algn="ctr"/>
            <a:r>
              <a:rPr lang="en-ZA" sz="3600" b="1">
                <a:latin typeface="Tw Cen MT" panose="020B0602020104020603" pitchFamily="34" charset="0"/>
              </a:rPr>
              <a:t>What do we need for Clustering?</a:t>
            </a:r>
          </a:p>
        </p:txBody>
      </p:sp>
      <p:sp>
        <p:nvSpPr>
          <p:cNvPr id="5" name="Content Placeholder 4">
            <a:extLst>
              <a:ext uri="{FF2B5EF4-FFF2-40B4-BE49-F238E27FC236}">
                <a16:creationId xmlns:a16="http://schemas.microsoft.com/office/drawing/2014/main" id="{6EFEC0AD-7B8C-43F7-AA73-741160A42382}"/>
              </a:ext>
            </a:extLst>
          </p:cNvPr>
          <p:cNvSpPr>
            <a:spLocks noGrp="1"/>
          </p:cNvSpPr>
          <p:nvPr>
            <p:ph sz="half" idx="1"/>
          </p:nvPr>
        </p:nvSpPr>
        <p:spPr>
          <a:xfrm>
            <a:off x="1212272" y="1343891"/>
            <a:ext cx="6310746" cy="2085109"/>
          </a:xfrm>
        </p:spPr>
        <p:txBody>
          <a:bodyPr>
            <a:normAutofit fontScale="85000" lnSpcReduction="20000"/>
          </a:bodyPr>
          <a:lstStyle/>
          <a:p>
            <a:r>
              <a:rPr lang="en-ZA" sz="3200" i="1" u="sng">
                <a:solidFill>
                  <a:srgbClr val="FF0000"/>
                </a:solidFill>
                <a:latin typeface="Tw Cen MT" panose="020B0602020104020603" pitchFamily="34" charset="0"/>
              </a:rPr>
              <a:t>Required:</a:t>
            </a:r>
          </a:p>
          <a:p>
            <a:pPr marL="900113" indent="-514350">
              <a:buFont typeface="+mj-lt"/>
              <a:buAutoNum type="arabicPeriod"/>
            </a:pPr>
            <a:r>
              <a:rPr lang="en-ZA" sz="3200">
                <a:latin typeface="Tw Cen MT" panose="020B0602020104020603" pitchFamily="34" charset="0"/>
              </a:rPr>
              <a:t>Proximity measure.</a:t>
            </a:r>
          </a:p>
          <a:p>
            <a:pPr marL="900113" indent="-514350">
              <a:buFont typeface="+mj-lt"/>
              <a:buAutoNum type="arabicPeriod"/>
            </a:pPr>
            <a:r>
              <a:rPr lang="en-ZA" sz="3200">
                <a:latin typeface="Tw Cen MT" panose="020B0602020104020603" pitchFamily="34" charset="0"/>
              </a:rPr>
              <a:t>Criterion function to evaluate a clustering.</a:t>
            </a:r>
          </a:p>
          <a:p>
            <a:pPr marL="900113" indent="-514350">
              <a:buFont typeface="+mj-lt"/>
              <a:buAutoNum type="arabicPeriod"/>
            </a:pPr>
            <a:r>
              <a:rPr lang="en-ZA" sz="3200">
                <a:latin typeface="Tw Cen MT" panose="020B0602020104020603" pitchFamily="34" charset="0"/>
              </a:rPr>
              <a:t>Algorithm to compute clustering.</a:t>
            </a:r>
          </a:p>
        </p:txBody>
      </p:sp>
      <p:pic>
        <p:nvPicPr>
          <p:cNvPr id="10" name="Content Placeholder 9">
            <a:extLst>
              <a:ext uri="{FF2B5EF4-FFF2-40B4-BE49-F238E27FC236}">
                <a16:creationId xmlns:a16="http://schemas.microsoft.com/office/drawing/2014/main" id="{509A4D54-4E4D-485B-B42D-7C7A6AEA6027}"/>
              </a:ext>
            </a:extLst>
          </p:cNvPr>
          <p:cNvPicPr>
            <a:picLocks noGrp="1" noChangeAspect="1"/>
          </p:cNvPicPr>
          <p:nvPr>
            <p:ph sz="half" idx="2"/>
          </p:nvPr>
        </p:nvPicPr>
        <p:blipFill rotWithShape="1">
          <a:blip r:embed="rId2">
            <a:grayscl/>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Lst>
          </a:blip>
          <a:srcRect l="27806" t="22314" r="24901" b="10706"/>
          <a:stretch/>
        </p:blipFill>
        <p:spPr>
          <a:xfrm>
            <a:off x="6539346" y="1842447"/>
            <a:ext cx="4993012" cy="4306805"/>
          </a:xfrm>
          <a:prstGeom prst="rect">
            <a:avLst/>
          </a:prstGeom>
        </p:spPr>
      </p:pic>
    </p:spTree>
    <p:extLst>
      <p:ext uri="{BB962C8B-B14F-4D97-AF65-F5344CB8AC3E}">
        <p14:creationId xmlns:p14="http://schemas.microsoft.com/office/powerpoint/2010/main" val="2693938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B506B-BDBF-420E-9381-7AC9FF783E1E}"/>
              </a:ext>
            </a:extLst>
          </p:cNvPr>
          <p:cNvSpPr>
            <a:spLocks noGrp="1"/>
          </p:cNvSpPr>
          <p:nvPr>
            <p:ph type="title"/>
          </p:nvPr>
        </p:nvSpPr>
        <p:spPr>
          <a:xfrm>
            <a:off x="838200" y="365126"/>
            <a:ext cx="9012382" cy="632402"/>
          </a:xfrm>
        </p:spPr>
        <p:txBody>
          <a:bodyPr>
            <a:normAutofit/>
          </a:bodyPr>
          <a:lstStyle/>
          <a:p>
            <a:pPr algn="ctr"/>
            <a:r>
              <a:rPr lang="en-ZA" sz="3600" b="1">
                <a:latin typeface="Tw Cen MT" panose="020B0602020104020603" pitchFamily="34" charset="0"/>
              </a:rPr>
              <a:t>K-Means Clustering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03083F-6CFB-462A-820F-B5143EBA8409}"/>
                  </a:ext>
                </a:extLst>
              </p:cNvPr>
              <p:cNvSpPr>
                <a:spLocks noGrp="1"/>
              </p:cNvSpPr>
              <p:nvPr>
                <p:ph idx="1"/>
              </p:nvPr>
            </p:nvSpPr>
            <p:spPr>
              <a:xfrm>
                <a:off x="838199" y="1288474"/>
                <a:ext cx="10508674" cy="4239490"/>
              </a:xfrm>
            </p:spPr>
            <p:txBody>
              <a:bodyPr>
                <a:normAutofit fontScale="92500" lnSpcReduction="10000"/>
              </a:bodyPr>
              <a:lstStyle/>
              <a:p>
                <a:r>
                  <a:rPr lang="en-ZA" sz="3600">
                    <a:latin typeface="Tw Cen MT" panose="020B0602020104020603" pitchFamily="34" charset="0"/>
                  </a:rPr>
                  <a:t>K-means </a:t>
                </a:r>
                <a:r>
                  <a:rPr lang="en-ZA" sz="3600" i="1">
                    <a:solidFill>
                      <a:schemeClr val="accent5">
                        <a:lumMod val="75000"/>
                      </a:schemeClr>
                    </a:solidFill>
                    <a:latin typeface="Tw Cen MT" panose="020B0602020104020603" pitchFamily="34" charset="0"/>
                  </a:rPr>
                  <a:t>(MacQueen, 1967) </a:t>
                </a:r>
                <a:r>
                  <a:rPr lang="en-ZA" sz="3600">
                    <a:latin typeface="Tw Cen MT" panose="020B0602020104020603" pitchFamily="34" charset="0"/>
                  </a:rPr>
                  <a:t>is a </a:t>
                </a:r>
                <a:r>
                  <a:rPr lang="en-ZA" sz="3600" i="1">
                    <a:solidFill>
                      <a:srgbClr val="FF0000"/>
                    </a:solidFill>
                    <a:latin typeface="Tw Cen MT" panose="020B0602020104020603" pitchFamily="34" charset="0"/>
                  </a:rPr>
                  <a:t>partitional clustering algorithm.</a:t>
                </a:r>
              </a:p>
              <a:p>
                <a:r>
                  <a:rPr lang="en-ZA" sz="3600">
                    <a:latin typeface="Tw Cen MT" panose="020B0602020104020603" pitchFamily="34" charset="0"/>
                  </a:rPr>
                  <a:t>Let the set of data points </a:t>
                </a:r>
                <a14:m>
                  <m:oMath xmlns:m="http://schemas.openxmlformats.org/officeDocument/2006/math">
                    <m:r>
                      <a:rPr lang="en-ZA" sz="3600" b="0" i="1" smtClean="0">
                        <a:solidFill>
                          <a:srgbClr val="FF0000"/>
                        </a:solidFill>
                        <a:latin typeface="Cambria Math" panose="02040503050406030204" pitchFamily="18" charset="0"/>
                      </a:rPr>
                      <m:t>𝐷</m:t>
                    </m:r>
                  </m:oMath>
                </a14:m>
                <a:r>
                  <a:rPr lang="en-ZA" sz="3600">
                    <a:latin typeface="Tw Cen MT" panose="020B0602020104020603" pitchFamily="34" charset="0"/>
                  </a:rPr>
                  <a:t> be </a:t>
                </a:r>
                <a14:m>
                  <m:oMath xmlns:m="http://schemas.openxmlformats.org/officeDocument/2006/math">
                    <m:r>
                      <a:rPr lang="en-ZA" sz="3600" b="0" i="1" smtClean="0">
                        <a:solidFill>
                          <a:srgbClr val="FF0000"/>
                        </a:solidFill>
                        <a:latin typeface="Cambria Math" panose="02040503050406030204" pitchFamily="18" charset="0"/>
                      </a:rPr>
                      <m:t>{</m:t>
                    </m:r>
                    <m:sSub>
                      <m:sSubPr>
                        <m:ctrlPr>
                          <a:rPr lang="en-ZA" sz="3600" b="1" i="1" smtClean="0">
                            <a:solidFill>
                              <a:srgbClr val="FF0000"/>
                            </a:solidFill>
                            <a:latin typeface="Cambria Math" panose="02040503050406030204" pitchFamily="18" charset="0"/>
                          </a:rPr>
                        </m:ctrlPr>
                      </m:sSubPr>
                      <m:e>
                        <m:r>
                          <a:rPr lang="en-ZA" sz="3600" b="1" i="1">
                            <a:solidFill>
                              <a:srgbClr val="FF0000"/>
                            </a:solidFill>
                            <a:latin typeface="Cambria Math" panose="02040503050406030204" pitchFamily="18" charset="0"/>
                          </a:rPr>
                          <m:t>𝒙</m:t>
                        </m:r>
                      </m:e>
                      <m:sub>
                        <m:r>
                          <a:rPr lang="en-ZA" sz="3600" b="1" i="1" smtClean="0">
                            <a:solidFill>
                              <a:srgbClr val="FF0000"/>
                            </a:solidFill>
                            <a:latin typeface="Cambria Math" panose="02040503050406030204" pitchFamily="18" charset="0"/>
                          </a:rPr>
                          <m:t>𝟏</m:t>
                        </m:r>
                      </m:sub>
                    </m:sSub>
                    <m:r>
                      <a:rPr lang="en-ZA" sz="3600" b="1" i="1" smtClean="0">
                        <a:solidFill>
                          <a:srgbClr val="FF0000"/>
                        </a:solidFill>
                        <a:latin typeface="Cambria Math" panose="02040503050406030204" pitchFamily="18" charset="0"/>
                      </a:rPr>
                      <m:t>,</m:t>
                    </m:r>
                    <m:sSub>
                      <m:sSubPr>
                        <m:ctrlPr>
                          <a:rPr lang="en-ZA" sz="3600" b="1" i="1">
                            <a:solidFill>
                              <a:srgbClr val="FF0000"/>
                            </a:solidFill>
                            <a:latin typeface="Cambria Math" panose="02040503050406030204" pitchFamily="18" charset="0"/>
                          </a:rPr>
                        </m:ctrlPr>
                      </m:sSubPr>
                      <m:e>
                        <m:r>
                          <a:rPr lang="en-ZA" sz="3600" b="1" i="1">
                            <a:solidFill>
                              <a:srgbClr val="FF0000"/>
                            </a:solidFill>
                            <a:latin typeface="Cambria Math" panose="02040503050406030204" pitchFamily="18" charset="0"/>
                          </a:rPr>
                          <m:t>𝒙</m:t>
                        </m:r>
                      </m:e>
                      <m:sub>
                        <m:r>
                          <a:rPr lang="en-ZA" sz="3600" b="1" i="1" smtClean="0">
                            <a:solidFill>
                              <a:srgbClr val="FF0000"/>
                            </a:solidFill>
                            <a:latin typeface="Cambria Math" panose="02040503050406030204" pitchFamily="18" charset="0"/>
                          </a:rPr>
                          <m:t>𝟐</m:t>
                        </m:r>
                      </m:sub>
                    </m:sSub>
                    <m:r>
                      <a:rPr lang="en-ZA" sz="3600" b="1" i="1" smtClean="0">
                        <a:solidFill>
                          <a:srgbClr val="FF0000"/>
                        </a:solidFill>
                        <a:latin typeface="Cambria Math" panose="02040503050406030204" pitchFamily="18" charset="0"/>
                      </a:rPr>
                      <m:t>,…,</m:t>
                    </m:r>
                    <m:sSub>
                      <m:sSubPr>
                        <m:ctrlPr>
                          <a:rPr lang="en-ZA" sz="3600" b="1" i="1">
                            <a:solidFill>
                              <a:srgbClr val="FF0000"/>
                            </a:solidFill>
                            <a:latin typeface="Cambria Math" panose="02040503050406030204" pitchFamily="18" charset="0"/>
                          </a:rPr>
                        </m:ctrlPr>
                      </m:sSubPr>
                      <m:e>
                        <m:r>
                          <a:rPr lang="en-ZA" sz="3600" b="1" i="1">
                            <a:solidFill>
                              <a:srgbClr val="FF0000"/>
                            </a:solidFill>
                            <a:latin typeface="Cambria Math" panose="02040503050406030204" pitchFamily="18" charset="0"/>
                          </a:rPr>
                          <m:t>𝒙</m:t>
                        </m:r>
                      </m:e>
                      <m:sub>
                        <m:r>
                          <a:rPr lang="en-ZA" sz="3600" b="1" i="1" smtClean="0">
                            <a:solidFill>
                              <a:srgbClr val="FF0000"/>
                            </a:solidFill>
                            <a:latin typeface="Cambria Math" panose="02040503050406030204" pitchFamily="18" charset="0"/>
                          </a:rPr>
                          <m:t>𝒏</m:t>
                        </m:r>
                      </m:sub>
                    </m:sSub>
                    <m:r>
                      <a:rPr lang="en-ZA" sz="3600" b="0" i="1" smtClean="0">
                        <a:solidFill>
                          <a:srgbClr val="FF0000"/>
                        </a:solidFill>
                        <a:latin typeface="Cambria Math" panose="02040503050406030204" pitchFamily="18" charset="0"/>
                      </a:rPr>
                      <m:t>}</m:t>
                    </m:r>
                  </m:oMath>
                </a14:m>
                <a:r>
                  <a:rPr lang="en-ZA" sz="3600">
                    <a:latin typeface="Tw Cen MT" panose="020B0602020104020603" pitchFamily="34" charset="0"/>
                  </a:rPr>
                  <a:t>, where </a:t>
                </a:r>
                <a14:m>
                  <m:oMath xmlns:m="http://schemas.openxmlformats.org/officeDocument/2006/math">
                    <m:sSub>
                      <m:sSubPr>
                        <m:ctrlPr>
                          <a:rPr lang="en-ZA" sz="3600" b="1" i="1">
                            <a:solidFill>
                              <a:srgbClr val="FF0000"/>
                            </a:solidFill>
                            <a:latin typeface="Cambria Math" panose="02040503050406030204" pitchFamily="18" charset="0"/>
                          </a:rPr>
                        </m:ctrlPr>
                      </m:sSubPr>
                      <m:e>
                        <m:r>
                          <a:rPr lang="en-ZA" sz="3600" b="1" i="1">
                            <a:solidFill>
                              <a:srgbClr val="FF0000"/>
                            </a:solidFill>
                            <a:latin typeface="Cambria Math" panose="02040503050406030204" pitchFamily="18" charset="0"/>
                          </a:rPr>
                          <m:t>𝒙</m:t>
                        </m:r>
                      </m:e>
                      <m:sub>
                        <m:r>
                          <a:rPr lang="en-ZA" sz="3600" b="1" i="1">
                            <a:solidFill>
                              <a:srgbClr val="FF0000"/>
                            </a:solidFill>
                            <a:latin typeface="Cambria Math" panose="02040503050406030204" pitchFamily="18" charset="0"/>
                          </a:rPr>
                          <m:t>𝒊</m:t>
                        </m:r>
                      </m:sub>
                    </m:sSub>
                    <m:r>
                      <a:rPr lang="en-ZA" sz="3600" b="0" i="1" smtClean="0">
                        <a:solidFill>
                          <a:srgbClr val="FF0000"/>
                        </a:solidFill>
                        <a:latin typeface="Cambria Math" panose="02040503050406030204" pitchFamily="18" charset="0"/>
                      </a:rPr>
                      <m:t>=(</m:t>
                    </m:r>
                    <m:sSub>
                      <m:sSubPr>
                        <m:ctrlPr>
                          <a:rPr lang="en-ZA" sz="3600" i="1">
                            <a:solidFill>
                              <a:srgbClr val="FF0000"/>
                            </a:solidFill>
                            <a:latin typeface="Cambria Math" panose="02040503050406030204" pitchFamily="18" charset="0"/>
                          </a:rPr>
                        </m:ctrlPr>
                      </m:sSubPr>
                      <m:e>
                        <m:r>
                          <a:rPr lang="en-ZA" sz="3600" i="1">
                            <a:solidFill>
                              <a:srgbClr val="FF0000"/>
                            </a:solidFill>
                            <a:latin typeface="Cambria Math" panose="02040503050406030204" pitchFamily="18" charset="0"/>
                          </a:rPr>
                          <m:t>𝑥</m:t>
                        </m:r>
                      </m:e>
                      <m:sub>
                        <m:r>
                          <a:rPr lang="en-ZA" sz="3600" i="1">
                            <a:solidFill>
                              <a:srgbClr val="FF0000"/>
                            </a:solidFill>
                            <a:latin typeface="Cambria Math" panose="02040503050406030204" pitchFamily="18" charset="0"/>
                          </a:rPr>
                          <m:t>𝑖</m:t>
                        </m:r>
                        <m:r>
                          <a:rPr lang="en-ZA" sz="3600" b="0" i="1" smtClean="0">
                            <a:solidFill>
                              <a:srgbClr val="FF0000"/>
                            </a:solidFill>
                            <a:latin typeface="Cambria Math" panose="02040503050406030204" pitchFamily="18" charset="0"/>
                          </a:rPr>
                          <m:t>1</m:t>
                        </m:r>
                      </m:sub>
                    </m:sSub>
                    <m:r>
                      <a:rPr lang="en-ZA" sz="3600" b="0" i="1" smtClean="0">
                        <a:solidFill>
                          <a:srgbClr val="FF0000"/>
                        </a:solidFill>
                        <a:latin typeface="Cambria Math" panose="02040503050406030204" pitchFamily="18" charset="0"/>
                      </a:rPr>
                      <m:t>,</m:t>
                    </m:r>
                    <m:sSub>
                      <m:sSubPr>
                        <m:ctrlPr>
                          <a:rPr lang="en-ZA" sz="3600" i="1">
                            <a:solidFill>
                              <a:srgbClr val="FF0000"/>
                            </a:solidFill>
                            <a:latin typeface="Cambria Math" panose="02040503050406030204" pitchFamily="18" charset="0"/>
                          </a:rPr>
                        </m:ctrlPr>
                      </m:sSubPr>
                      <m:e>
                        <m:r>
                          <a:rPr lang="en-ZA" sz="3600" i="1">
                            <a:solidFill>
                              <a:srgbClr val="FF0000"/>
                            </a:solidFill>
                            <a:latin typeface="Cambria Math" panose="02040503050406030204" pitchFamily="18" charset="0"/>
                          </a:rPr>
                          <m:t>𝑥</m:t>
                        </m:r>
                      </m:e>
                      <m:sub>
                        <m:r>
                          <a:rPr lang="en-ZA" sz="3600" i="1">
                            <a:solidFill>
                              <a:srgbClr val="FF0000"/>
                            </a:solidFill>
                            <a:latin typeface="Cambria Math" panose="02040503050406030204" pitchFamily="18" charset="0"/>
                          </a:rPr>
                          <m:t>𝑖</m:t>
                        </m:r>
                        <m:r>
                          <a:rPr lang="en-ZA" sz="3600" b="0" i="1" smtClean="0">
                            <a:solidFill>
                              <a:srgbClr val="FF0000"/>
                            </a:solidFill>
                            <a:latin typeface="Cambria Math" panose="02040503050406030204" pitchFamily="18" charset="0"/>
                          </a:rPr>
                          <m:t>2</m:t>
                        </m:r>
                      </m:sub>
                    </m:sSub>
                    <m:r>
                      <a:rPr lang="en-ZA" sz="3600" b="0" i="1" smtClean="0">
                        <a:solidFill>
                          <a:srgbClr val="FF0000"/>
                        </a:solidFill>
                        <a:latin typeface="Cambria Math" panose="02040503050406030204" pitchFamily="18" charset="0"/>
                      </a:rPr>
                      <m:t>,…,</m:t>
                    </m:r>
                    <m:sSub>
                      <m:sSubPr>
                        <m:ctrlPr>
                          <a:rPr lang="en-ZA" sz="3600" i="1">
                            <a:solidFill>
                              <a:srgbClr val="FF0000"/>
                            </a:solidFill>
                            <a:latin typeface="Cambria Math" panose="02040503050406030204" pitchFamily="18" charset="0"/>
                          </a:rPr>
                        </m:ctrlPr>
                      </m:sSubPr>
                      <m:e>
                        <m:r>
                          <a:rPr lang="en-ZA" sz="3600" i="1">
                            <a:solidFill>
                              <a:srgbClr val="FF0000"/>
                            </a:solidFill>
                            <a:latin typeface="Cambria Math" panose="02040503050406030204" pitchFamily="18" charset="0"/>
                          </a:rPr>
                          <m:t>𝑥</m:t>
                        </m:r>
                      </m:e>
                      <m:sub>
                        <m:r>
                          <a:rPr lang="en-ZA" sz="3600" i="1">
                            <a:solidFill>
                              <a:srgbClr val="FF0000"/>
                            </a:solidFill>
                            <a:latin typeface="Cambria Math" panose="02040503050406030204" pitchFamily="18" charset="0"/>
                          </a:rPr>
                          <m:t>𝑖</m:t>
                        </m:r>
                        <m:r>
                          <a:rPr lang="en-ZA" sz="3600" b="0" i="1" smtClean="0">
                            <a:solidFill>
                              <a:srgbClr val="FF0000"/>
                            </a:solidFill>
                            <a:latin typeface="Cambria Math" panose="02040503050406030204" pitchFamily="18" charset="0"/>
                          </a:rPr>
                          <m:t>𝑟</m:t>
                        </m:r>
                      </m:sub>
                    </m:sSub>
                    <m:r>
                      <a:rPr lang="en-ZA" sz="3600" b="0" i="1" smtClean="0">
                        <a:solidFill>
                          <a:srgbClr val="FF0000"/>
                        </a:solidFill>
                        <a:latin typeface="Cambria Math" panose="02040503050406030204" pitchFamily="18" charset="0"/>
                      </a:rPr>
                      <m:t>)</m:t>
                    </m:r>
                  </m:oMath>
                </a14:m>
                <a:r>
                  <a:rPr lang="en-ZA" sz="3600">
                    <a:latin typeface="Tw Cen MT" panose="020B0602020104020603" pitchFamily="34" charset="0"/>
                  </a:rPr>
                  <a:t> is a vector in </a:t>
                </a:r>
                <a14:m>
                  <m:oMath xmlns:m="http://schemas.openxmlformats.org/officeDocument/2006/math">
                    <m:r>
                      <a:rPr lang="en-ZA" sz="3600" b="0" i="1" smtClean="0">
                        <a:solidFill>
                          <a:srgbClr val="FF0000"/>
                        </a:solidFill>
                        <a:latin typeface="Cambria Math" panose="02040503050406030204" pitchFamily="18" charset="0"/>
                      </a:rPr>
                      <m:t>𝑋</m:t>
                    </m:r>
                    <m:r>
                      <a:rPr lang="en-ZA" sz="3600" b="0" i="1" smtClean="0">
                        <a:solidFill>
                          <a:srgbClr val="FF0000"/>
                        </a:solidFill>
                        <a:latin typeface="Cambria Math" panose="02040503050406030204" pitchFamily="18" charset="0"/>
                        <a:ea typeface="Cambria Math" panose="02040503050406030204" pitchFamily="18" charset="0"/>
                      </a:rPr>
                      <m:t>⊆</m:t>
                    </m:r>
                    <m:sSup>
                      <m:sSupPr>
                        <m:ctrlPr>
                          <a:rPr lang="en-ZA" sz="3600" b="0" i="1" smtClean="0">
                            <a:solidFill>
                              <a:srgbClr val="FF0000"/>
                            </a:solidFill>
                            <a:latin typeface="Cambria Math" panose="02040503050406030204" pitchFamily="18" charset="0"/>
                            <a:ea typeface="Cambria Math" panose="02040503050406030204" pitchFamily="18" charset="0"/>
                          </a:rPr>
                        </m:ctrlPr>
                      </m:sSupPr>
                      <m:e>
                        <m:r>
                          <a:rPr lang="en-ZA" sz="3600" b="0" i="1" smtClean="0">
                            <a:solidFill>
                              <a:srgbClr val="FF0000"/>
                            </a:solidFill>
                            <a:latin typeface="Cambria Math" panose="02040503050406030204" pitchFamily="18" charset="0"/>
                            <a:ea typeface="Cambria Math" panose="02040503050406030204" pitchFamily="18" charset="0"/>
                          </a:rPr>
                          <m:t>𝑅</m:t>
                        </m:r>
                      </m:e>
                      <m:sup>
                        <m:r>
                          <a:rPr lang="en-ZA" sz="3600" b="0" i="1" smtClean="0">
                            <a:solidFill>
                              <a:srgbClr val="FF0000"/>
                            </a:solidFill>
                            <a:latin typeface="Cambria Math" panose="02040503050406030204" pitchFamily="18" charset="0"/>
                            <a:ea typeface="Cambria Math" panose="02040503050406030204" pitchFamily="18" charset="0"/>
                          </a:rPr>
                          <m:t>𝑟</m:t>
                        </m:r>
                      </m:sup>
                    </m:sSup>
                  </m:oMath>
                </a14:m>
                <a:r>
                  <a:rPr lang="en-ZA" sz="3600">
                    <a:latin typeface="Tw Cen MT" panose="020B0602020104020603" pitchFamily="34" charset="0"/>
                  </a:rPr>
                  <a:t>, and </a:t>
                </a:r>
                <a14:m>
                  <m:oMath xmlns:m="http://schemas.openxmlformats.org/officeDocument/2006/math">
                    <m:r>
                      <a:rPr lang="en-ZA" sz="3600" b="0" i="1" smtClean="0">
                        <a:solidFill>
                          <a:srgbClr val="FF0000"/>
                        </a:solidFill>
                        <a:latin typeface="Cambria Math" panose="02040503050406030204" pitchFamily="18" charset="0"/>
                      </a:rPr>
                      <m:t>𝑟</m:t>
                    </m:r>
                    <m:r>
                      <a:rPr lang="en-ZA" sz="3600" i="1">
                        <a:solidFill>
                          <a:srgbClr val="FF0000"/>
                        </a:solidFill>
                        <a:latin typeface="Cambria Math" panose="02040503050406030204" pitchFamily="18" charset="0"/>
                      </a:rPr>
                      <m:t> </m:t>
                    </m:r>
                  </m:oMath>
                </a14:m>
                <a:r>
                  <a:rPr lang="en-ZA" sz="3600">
                    <a:latin typeface="Tw Cen MT" panose="020B0602020104020603" pitchFamily="34" charset="0"/>
                  </a:rPr>
                  <a:t>is the number of dimensions. </a:t>
                </a:r>
              </a:p>
              <a:p>
                <a:r>
                  <a:rPr lang="en-ZA" sz="3600">
                    <a:latin typeface="Tw Cen MT" panose="020B0602020104020603" pitchFamily="34" charset="0"/>
                  </a:rPr>
                  <a:t>The algorithm partitions the given data into </a:t>
                </a:r>
                <a14:m>
                  <m:oMath xmlns:m="http://schemas.openxmlformats.org/officeDocument/2006/math">
                    <m:r>
                      <a:rPr lang="en-ZA" sz="3600" b="0" i="1" smtClean="0">
                        <a:solidFill>
                          <a:srgbClr val="FF0000"/>
                        </a:solidFill>
                        <a:latin typeface="Cambria Math" panose="02040503050406030204" pitchFamily="18" charset="0"/>
                      </a:rPr>
                      <m:t>𝑘</m:t>
                    </m:r>
                  </m:oMath>
                </a14:m>
                <a:r>
                  <a:rPr lang="en-ZA" sz="3600">
                    <a:latin typeface="Tw Cen MT" panose="020B0602020104020603" pitchFamily="34" charset="0"/>
                  </a:rPr>
                  <a:t> clusters.</a:t>
                </a:r>
              </a:p>
              <a:p>
                <a:r>
                  <a:rPr lang="en-ZA" sz="3600">
                    <a:latin typeface="Tw Cen MT" panose="020B0602020104020603" pitchFamily="34" charset="0"/>
                  </a:rPr>
                  <a:t>Each cluster has a cluster centre, called </a:t>
                </a:r>
                <a:r>
                  <a:rPr lang="en-ZA" sz="3600" i="1">
                    <a:solidFill>
                      <a:srgbClr val="FF0000"/>
                    </a:solidFill>
                    <a:latin typeface="Tw Cen MT" panose="020B0602020104020603" pitchFamily="34" charset="0"/>
                  </a:rPr>
                  <a:t>centroid</a:t>
                </a:r>
                <a:r>
                  <a:rPr lang="en-ZA" sz="3600">
                    <a:latin typeface="Tw Cen MT" panose="020B0602020104020603" pitchFamily="34" charset="0"/>
                  </a:rPr>
                  <a:t>., at the beginning you make your own choice. </a:t>
                </a:r>
              </a:p>
              <a:p>
                <a:r>
                  <a:rPr lang="en-ZA" sz="3600" b="0">
                    <a:solidFill>
                      <a:srgbClr val="FF0000"/>
                    </a:solidFill>
                  </a:rPr>
                  <a:t> </a:t>
                </a:r>
                <a14:m>
                  <m:oMath xmlns:m="http://schemas.openxmlformats.org/officeDocument/2006/math">
                    <m:r>
                      <a:rPr lang="en-ZA" sz="3600" b="0" i="1" smtClean="0">
                        <a:solidFill>
                          <a:srgbClr val="FF0000"/>
                        </a:solidFill>
                        <a:latin typeface="Cambria Math" panose="02040503050406030204" pitchFamily="18" charset="0"/>
                      </a:rPr>
                      <m:t>𝑘</m:t>
                    </m:r>
                  </m:oMath>
                </a14:m>
                <a:r>
                  <a:rPr lang="en-ZA" sz="3600">
                    <a:latin typeface="Tw Cen MT" panose="020B0602020104020603" pitchFamily="34" charset="0"/>
                  </a:rPr>
                  <a:t> is specified by the user </a:t>
                </a:r>
              </a:p>
              <a:p>
                <a:endParaRPr lang="en-ZA" sz="36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8B03083F-6CFB-462A-820F-B5143EBA8409}"/>
                  </a:ext>
                </a:extLst>
              </p:cNvPr>
              <p:cNvSpPr>
                <a:spLocks noGrp="1" noRot="1" noChangeAspect="1" noMove="1" noResize="1" noEditPoints="1" noAdjustHandles="1" noChangeArrowheads="1" noChangeShapeType="1" noTextEdit="1"/>
              </p:cNvSpPr>
              <p:nvPr>
                <p:ph idx="1"/>
              </p:nvPr>
            </p:nvSpPr>
            <p:spPr>
              <a:xfrm>
                <a:off x="838199" y="1288474"/>
                <a:ext cx="10508674" cy="4239490"/>
              </a:xfrm>
              <a:blipFill>
                <a:blip r:embed="rId2"/>
                <a:stretch>
                  <a:fillRect l="-1334" t="-3879" r="-1450" b="-4885"/>
                </a:stretch>
              </a:blipFill>
            </p:spPr>
            <p:txBody>
              <a:bodyPr/>
              <a:lstStyle/>
              <a:p>
                <a:r>
                  <a:rPr lang="en-US">
                    <a:noFill/>
                  </a:rPr>
                  <a:t> </a:t>
                </a:r>
              </a:p>
            </p:txBody>
          </p:sp>
        </mc:Fallback>
      </mc:AlternateContent>
    </p:spTree>
    <p:extLst>
      <p:ext uri="{BB962C8B-B14F-4D97-AF65-F5344CB8AC3E}">
        <p14:creationId xmlns:p14="http://schemas.microsoft.com/office/powerpoint/2010/main" val="3766980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C96-A844-4C0B-AC97-E59D81DF8C7F}"/>
              </a:ext>
            </a:extLst>
          </p:cNvPr>
          <p:cNvSpPr>
            <a:spLocks noGrp="1"/>
          </p:cNvSpPr>
          <p:nvPr>
            <p:ph type="title"/>
          </p:nvPr>
        </p:nvSpPr>
        <p:spPr>
          <a:xfrm>
            <a:off x="838200" y="365126"/>
            <a:ext cx="8929255" cy="715530"/>
          </a:xfrm>
        </p:spPr>
        <p:txBody>
          <a:bodyPr>
            <a:normAutofit/>
          </a:bodyPr>
          <a:lstStyle/>
          <a:p>
            <a:pPr algn="ctr"/>
            <a:r>
              <a:rPr lang="en-ZA" sz="3600" b="1">
                <a:latin typeface="Tw Cen MT" panose="020B0602020104020603" pitchFamily="34" charset="0"/>
              </a:rPr>
              <a:t>Determining Centroids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2D9196-B487-4EF7-BDD4-8B5274CFB252}"/>
                  </a:ext>
                </a:extLst>
              </p:cNvPr>
              <p:cNvSpPr>
                <a:spLocks noGrp="1"/>
              </p:cNvSpPr>
              <p:nvPr>
                <p:ph idx="1"/>
              </p:nvPr>
            </p:nvSpPr>
            <p:spPr>
              <a:xfrm>
                <a:off x="838200" y="1274618"/>
                <a:ext cx="10515600" cy="4902345"/>
              </a:xfrm>
            </p:spPr>
            <p:txBody>
              <a:bodyPr/>
              <a:lstStyle/>
              <a:p>
                <a:r>
                  <a:rPr lang="en-ZA">
                    <a:latin typeface="Tw Cen MT" panose="020B0602020104020603" pitchFamily="34" charset="0"/>
                  </a:rPr>
                  <a:t>Centroids are to be determined using </a:t>
                </a:r>
                <a:r>
                  <a:rPr lang="en-ZA" i="1">
                    <a:solidFill>
                      <a:srgbClr val="FF0000"/>
                    </a:solidFill>
                    <a:latin typeface="Tw Cen MT" panose="020B0602020104020603" pitchFamily="34" charset="0"/>
                  </a:rPr>
                  <a:t>Euclidean distance </a:t>
                </a:r>
                <a:r>
                  <a:rPr lang="en-ZA">
                    <a:latin typeface="Tw Cen MT" panose="020B0602020104020603" pitchFamily="34" charset="0"/>
                  </a:rPr>
                  <a:t>formula:</a:t>
                </a:r>
              </a:p>
              <a:p>
                <a:endParaRPr lang="en-ZA">
                  <a:latin typeface="Tw Cen MT" panose="020B0602020104020603" pitchFamily="34" charset="0"/>
                </a:endParaRPr>
              </a:p>
              <a:p>
                <a:pPr marL="0" indent="0">
                  <a:buNone/>
                </a:pPr>
                <a14:m>
                  <m:oMathPara xmlns:m="http://schemas.openxmlformats.org/officeDocument/2006/math">
                    <m:oMathParaPr>
                      <m:jc m:val="centerGroup"/>
                    </m:oMathParaPr>
                    <m:oMath xmlns:m="http://schemas.openxmlformats.org/officeDocument/2006/math">
                      <m:r>
                        <a:rPr lang="en-ZA" b="0" i="1" smtClean="0">
                          <a:solidFill>
                            <a:srgbClr val="FF0000"/>
                          </a:solidFill>
                          <a:latin typeface="Cambria Math" panose="02040503050406030204" pitchFamily="18" charset="0"/>
                        </a:rPr>
                        <m:t>𝑑</m:t>
                      </m:r>
                      <m:r>
                        <a:rPr lang="en-ZA" b="0" i="1" smtClean="0">
                          <a:solidFill>
                            <a:srgbClr val="FF0000"/>
                          </a:solidFill>
                          <a:latin typeface="Cambria Math" panose="02040503050406030204" pitchFamily="18" charset="0"/>
                        </a:rPr>
                        <m:t>(</m:t>
                      </m:r>
                      <m:sSub>
                        <m:sSubPr>
                          <m:ctrlPr>
                            <a:rPr lang="en-ZA" b="0" i="1" smtClean="0">
                              <a:solidFill>
                                <a:srgbClr val="FF0000"/>
                              </a:solidFill>
                              <a:latin typeface="Cambria Math" panose="02040503050406030204" pitchFamily="18" charset="0"/>
                            </a:rPr>
                          </m:ctrlPr>
                        </m:sSubPr>
                        <m:e>
                          <m:r>
                            <a:rPr lang="en-ZA" b="0" i="1" smtClean="0">
                              <a:solidFill>
                                <a:srgbClr val="FF0000"/>
                              </a:solidFill>
                              <a:latin typeface="Cambria Math" panose="02040503050406030204" pitchFamily="18" charset="0"/>
                            </a:rPr>
                            <m:t>𝑥</m:t>
                          </m:r>
                        </m:e>
                        <m:sub>
                          <m:r>
                            <a:rPr lang="en-ZA" b="0" i="1" smtClean="0">
                              <a:solidFill>
                                <a:srgbClr val="FF0000"/>
                              </a:solidFill>
                              <a:latin typeface="Cambria Math" panose="02040503050406030204" pitchFamily="18" charset="0"/>
                            </a:rPr>
                            <m:t>𝑖</m:t>
                          </m:r>
                        </m:sub>
                      </m:sSub>
                      <m:r>
                        <a:rPr lang="en-ZA" b="0" i="1" smtClean="0">
                          <a:solidFill>
                            <a:srgbClr val="FF0000"/>
                          </a:solidFill>
                          <a:latin typeface="Cambria Math" panose="02040503050406030204" pitchFamily="18" charset="0"/>
                        </a:rPr>
                        <m:t>,</m:t>
                      </m:r>
                      <m:sSub>
                        <m:sSubPr>
                          <m:ctrlPr>
                            <a:rPr lang="en-ZA" b="0" i="1" smtClean="0">
                              <a:solidFill>
                                <a:srgbClr val="FF0000"/>
                              </a:solidFill>
                              <a:latin typeface="Cambria Math" panose="02040503050406030204" pitchFamily="18" charset="0"/>
                            </a:rPr>
                          </m:ctrlPr>
                        </m:sSubPr>
                        <m:e>
                          <m:r>
                            <a:rPr lang="en-ZA" b="0" i="1" smtClean="0">
                              <a:solidFill>
                                <a:srgbClr val="FF0000"/>
                              </a:solidFill>
                              <a:latin typeface="Cambria Math" panose="02040503050406030204" pitchFamily="18" charset="0"/>
                            </a:rPr>
                            <m:t>𝑥</m:t>
                          </m:r>
                        </m:e>
                        <m:sub>
                          <m:r>
                            <a:rPr lang="en-ZA" b="0" i="1" smtClean="0">
                              <a:solidFill>
                                <a:srgbClr val="FF0000"/>
                              </a:solidFill>
                              <a:latin typeface="Cambria Math" panose="02040503050406030204" pitchFamily="18" charset="0"/>
                            </a:rPr>
                            <m:t>𝑗</m:t>
                          </m:r>
                        </m:sub>
                      </m:sSub>
                      <m:r>
                        <a:rPr lang="en-ZA" b="0" i="1" smtClean="0">
                          <a:solidFill>
                            <a:srgbClr val="FF0000"/>
                          </a:solidFill>
                          <a:latin typeface="Cambria Math" panose="02040503050406030204" pitchFamily="18" charset="0"/>
                        </a:rPr>
                        <m:t>)</m:t>
                      </m:r>
                      <m:r>
                        <a:rPr lang="en-ZA" i="1" smtClean="0">
                          <a:solidFill>
                            <a:srgbClr val="FF0000"/>
                          </a:solidFill>
                          <a:latin typeface="Cambria Math" panose="02040503050406030204" pitchFamily="18" charset="0"/>
                        </a:rPr>
                        <m:t>=</m:t>
                      </m:r>
                      <m:rad>
                        <m:radPr>
                          <m:degHide m:val="on"/>
                          <m:ctrlPr>
                            <a:rPr lang="en-ZA" i="1" smtClean="0">
                              <a:solidFill>
                                <a:srgbClr val="FF0000"/>
                              </a:solidFill>
                              <a:latin typeface="Cambria Math" panose="02040503050406030204" pitchFamily="18" charset="0"/>
                            </a:rPr>
                          </m:ctrlPr>
                        </m:radPr>
                        <m:deg/>
                        <m:e>
                          <m:nary>
                            <m:naryPr>
                              <m:chr m:val="∑"/>
                              <m:ctrlPr>
                                <a:rPr lang="en-ZA" i="1" smtClean="0">
                                  <a:solidFill>
                                    <a:srgbClr val="FF0000"/>
                                  </a:solidFill>
                                  <a:latin typeface="Cambria Math" panose="02040503050406030204" pitchFamily="18" charset="0"/>
                                </a:rPr>
                              </m:ctrlPr>
                            </m:naryPr>
                            <m:sub>
                              <m:r>
                                <m:rPr>
                                  <m:brk m:alnAt="23"/>
                                </m:rPr>
                                <a:rPr lang="en-ZA" b="0" i="1" smtClean="0">
                                  <a:solidFill>
                                    <a:srgbClr val="FF0000"/>
                                  </a:solidFill>
                                  <a:latin typeface="Cambria Math" panose="02040503050406030204" pitchFamily="18" charset="0"/>
                                </a:rPr>
                                <m:t>𝑘</m:t>
                              </m:r>
                              <m:r>
                                <a:rPr lang="en-ZA" b="0" i="1" smtClean="0">
                                  <a:solidFill>
                                    <a:srgbClr val="FF0000"/>
                                  </a:solidFill>
                                  <a:latin typeface="Cambria Math" panose="02040503050406030204" pitchFamily="18" charset="0"/>
                                </a:rPr>
                                <m:t>=1</m:t>
                              </m:r>
                            </m:sub>
                            <m:sup>
                              <m:r>
                                <a:rPr lang="en-ZA" b="0" i="1" smtClean="0">
                                  <a:solidFill>
                                    <a:srgbClr val="FF0000"/>
                                  </a:solidFill>
                                  <a:latin typeface="Cambria Math" panose="02040503050406030204" pitchFamily="18" charset="0"/>
                                </a:rPr>
                                <m:t>𝑑</m:t>
                              </m:r>
                            </m:sup>
                            <m:e>
                              <m:sSup>
                                <m:sSupPr>
                                  <m:ctrlPr>
                                    <a:rPr lang="en-ZA" i="1" smtClean="0">
                                      <a:solidFill>
                                        <a:srgbClr val="FF0000"/>
                                      </a:solidFill>
                                      <a:latin typeface="Cambria Math" panose="02040503050406030204" pitchFamily="18" charset="0"/>
                                    </a:rPr>
                                  </m:ctrlPr>
                                </m:sSupPr>
                                <m:e>
                                  <m:d>
                                    <m:dPr>
                                      <m:ctrlPr>
                                        <a:rPr lang="en-ZA" i="1">
                                          <a:solidFill>
                                            <a:srgbClr val="FF0000"/>
                                          </a:solidFill>
                                          <a:latin typeface="Cambria Math" panose="02040503050406030204" pitchFamily="18" charset="0"/>
                                        </a:rPr>
                                      </m:ctrlPr>
                                    </m:dPr>
                                    <m:e>
                                      <m:sSubSup>
                                        <m:sSubSupPr>
                                          <m:ctrlPr>
                                            <a:rPr lang="en-ZA" i="1">
                                              <a:solidFill>
                                                <a:srgbClr val="FF0000"/>
                                              </a:solidFill>
                                              <a:latin typeface="Cambria Math" panose="02040503050406030204" pitchFamily="18" charset="0"/>
                                            </a:rPr>
                                          </m:ctrlPr>
                                        </m:sSubSupPr>
                                        <m:e>
                                          <m:r>
                                            <a:rPr lang="en-ZA" i="1">
                                              <a:solidFill>
                                                <a:srgbClr val="FF0000"/>
                                              </a:solidFill>
                                              <a:latin typeface="Cambria Math" panose="02040503050406030204" pitchFamily="18" charset="0"/>
                                            </a:rPr>
                                            <m:t>𝑥</m:t>
                                          </m:r>
                                        </m:e>
                                        <m:sub>
                                          <m:r>
                                            <a:rPr lang="en-ZA" i="1">
                                              <a:solidFill>
                                                <a:srgbClr val="FF0000"/>
                                              </a:solidFill>
                                              <a:latin typeface="Cambria Math" panose="02040503050406030204" pitchFamily="18" charset="0"/>
                                            </a:rPr>
                                            <m:t>𝑖</m:t>
                                          </m:r>
                                        </m:sub>
                                        <m:sup>
                                          <m:r>
                                            <a:rPr lang="en-ZA" i="1">
                                              <a:solidFill>
                                                <a:srgbClr val="FF0000"/>
                                              </a:solidFill>
                                              <a:latin typeface="Cambria Math" panose="02040503050406030204" pitchFamily="18" charset="0"/>
                                            </a:rPr>
                                            <m:t>(</m:t>
                                          </m:r>
                                          <m:r>
                                            <a:rPr lang="en-ZA" i="1">
                                              <a:solidFill>
                                                <a:srgbClr val="FF0000"/>
                                              </a:solidFill>
                                              <a:latin typeface="Cambria Math" panose="02040503050406030204" pitchFamily="18" charset="0"/>
                                            </a:rPr>
                                            <m:t>𝑘</m:t>
                                          </m:r>
                                          <m:r>
                                            <a:rPr lang="en-ZA" i="1">
                                              <a:solidFill>
                                                <a:srgbClr val="FF0000"/>
                                              </a:solidFill>
                                              <a:latin typeface="Cambria Math" panose="02040503050406030204" pitchFamily="18" charset="0"/>
                                            </a:rPr>
                                            <m:t>)</m:t>
                                          </m:r>
                                        </m:sup>
                                      </m:sSubSup>
                                      <m:r>
                                        <a:rPr lang="en-ZA" b="0" i="1" smtClean="0">
                                          <a:solidFill>
                                            <a:srgbClr val="FF0000"/>
                                          </a:solidFill>
                                          <a:latin typeface="Cambria Math" panose="02040503050406030204" pitchFamily="18" charset="0"/>
                                        </a:rPr>
                                        <m:t>−</m:t>
                                      </m:r>
                                      <m:sSubSup>
                                        <m:sSubSupPr>
                                          <m:ctrlPr>
                                            <a:rPr lang="en-ZA" i="1">
                                              <a:solidFill>
                                                <a:srgbClr val="FF0000"/>
                                              </a:solidFill>
                                              <a:latin typeface="Cambria Math" panose="02040503050406030204" pitchFamily="18" charset="0"/>
                                            </a:rPr>
                                          </m:ctrlPr>
                                        </m:sSubSupPr>
                                        <m:e>
                                          <m:r>
                                            <a:rPr lang="en-ZA" i="1">
                                              <a:solidFill>
                                                <a:srgbClr val="FF0000"/>
                                              </a:solidFill>
                                              <a:latin typeface="Cambria Math" panose="02040503050406030204" pitchFamily="18" charset="0"/>
                                            </a:rPr>
                                            <m:t>𝑥</m:t>
                                          </m:r>
                                        </m:e>
                                        <m:sub>
                                          <m:r>
                                            <a:rPr lang="en-ZA" b="0" i="1" smtClean="0">
                                              <a:solidFill>
                                                <a:srgbClr val="FF0000"/>
                                              </a:solidFill>
                                              <a:latin typeface="Cambria Math" panose="02040503050406030204" pitchFamily="18" charset="0"/>
                                            </a:rPr>
                                            <m:t>𝑗</m:t>
                                          </m:r>
                                        </m:sub>
                                        <m:sup>
                                          <m:r>
                                            <a:rPr lang="en-ZA" i="1">
                                              <a:solidFill>
                                                <a:srgbClr val="FF0000"/>
                                              </a:solidFill>
                                              <a:latin typeface="Cambria Math" panose="02040503050406030204" pitchFamily="18" charset="0"/>
                                            </a:rPr>
                                            <m:t>(</m:t>
                                          </m:r>
                                          <m:r>
                                            <a:rPr lang="en-ZA" i="1">
                                              <a:solidFill>
                                                <a:srgbClr val="FF0000"/>
                                              </a:solidFill>
                                              <a:latin typeface="Cambria Math" panose="02040503050406030204" pitchFamily="18" charset="0"/>
                                            </a:rPr>
                                            <m:t>𝑘</m:t>
                                          </m:r>
                                          <m:r>
                                            <a:rPr lang="en-ZA" i="1">
                                              <a:solidFill>
                                                <a:srgbClr val="FF0000"/>
                                              </a:solidFill>
                                              <a:latin typeface="Cambria Math" panose="02040503050406030204" pitchFamily="18" charset="0"/>
                                            </a:rPr>
                                            <m:t>)</m:t>
                                          </m:r>
                                        </m:sup>
                                      </m:sSubSup>
                                    </m:e>
                                  </m:d>
                                </m:e>
                                <m:sup>
                                  <m:r>
                                    <a:rPr lang="en-ZA" b="0" i="1" smtClean="0">
                                      <a:solidFill>
                                        <a:srgbClr val="FF0000"/>
                                      </a:solidFill>
                                      <a:latin typeface="Cambria Math" panose="02040503050406030204" pitchFamily="18" charset="0"/>
                                    </a:rPr>
                                    <m:t>2</m:t>
                                  </m:r>
                                </m:sup>
                              </m:sSup>
                            </m:e>
                          </m:nary>
                        </m:e>
                      </m:rad>
                    </m:oMath>
                  </m:oMathPara>
                </a14:m>
                <a:endParaRPr lang="en-ZA">
                  <a:latin typeface="Tw Cen MT" panose="020B0602020104020603" pitchFamily="34" charset="0"/>
                </a:endParaRPr>
              </a:p>
              <a:p>
                <a:r>
                  <a:rPr lang="en-ZA">
                    <a:latin typeface="Tw Cen MT" panose="020B0602020104020603" pitchFamily="34" charset="0"/>
                  </a:rPr>
                  <a:t>where </a:t>
                </a:r>
                <a14:m>
                  <m:oMath xmlns:m="http://schemas.openxmlformats.org/officeDocument/2006/math">
                    <m:r>
                      <a:rPr lang="en-ZA" sz="2800" b="0" i="1" smtClean="0">
                        <a:solidFill>
                          <a:srgbClr val="FF0000"/>
                        </a:solidFill>
                        <a:latin typeface="Cambria Math" panose="02040503050406030204" pitchFamily="18" charset="0"/>
                      </a:rPr>
                      <m:t>𝑘</m:t>
                    </m:r>
                  </m:oMath>
                </a14:m>
                <a:r>
                  <a:rPr lang="en-ZA">
                    <a:latin typeface="Tw Cen MT" panose="020B0602020104020603" pitchFamily="34" charset="0"/>
                  </a:rPr>
                  <a:t> represents number of clusters.</a:t>
                </a:r>
              </a:p>
              <a:p>
                <a14:m>
                  <m:oMath xmlns:m="http://schemas.openxmlformats.org/officeDocument/2006/math">
                    <m:r>
                      <a:rPr lang="en-ZA" b="0" i="1" smtClean="0">
                        <a:latin typeface="Cambria Math" panose="02040503050406030204" pitchFamily="18" charset="0"/>
                      </a:rPr>
                      <m:t>𝑑</m:t>
                    </m:r>
                    <m:d>
                      <m:dPr>
                        <m:ctrlPr>
                          <a:rPr lang="en-ZA" b="0" i="1" smtClean="0">
                            <a:latin typeface="Cambria Math" panose="02040503050406030204" pitchFamily="18" charset="0"/>
                          </a:rPr>
                        </m:ctrlPr>
                      </m:dPr>
                      <m:e>
                        <m:sSub>
                          <m:sSubPr>
                            <m:ctrlPr>
                              <a:rPr lang="en-ZA" b="0" i="1" smtClean="0">
                                <a:latin typeface="Cambria Math" panose="02040503050406030204" pitchFamily="18" charset="0"/>
                              </a:rPr>
                            </m:ctrlPr>
                          </m:sSubPr>
                          <m:e>
                            <m:r>
                              <a:rPr lang="en-ZA" b="0" i="1" smtClean="0">
                                <a:latin typeface="Cambria Math" panose="02040503050406030204" pitchFamily="18" charset="0"/>
                              </a:rPr>
                              <m:t>𝑥</m:t>
                            </m:r>
                          </m:e>
                          <m:sub>
                            <m:r>
                              <a:rPr lang="en-ZA" b="0" i="1" smtClean="0">
                                <a:latin typeface="Cambria Math" panose="02040503050406030204" pitchFamily="18" charset="0"/>
                              </a:rPr>
                              <m:t>𝑖</m:t>
                            </m:r>
                          </m:sub>
                        </m:sSub>
                        <m:r>
                          <a:rPr lang="en-ZA" b="0" i="1" smtClean="0">
                            <a:latin typeface="Cambria Math" panose="02040503050406030204" pitchFamily="18" charset="0"/>
                          </a:rPr>
                          <m:t>;</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𝑦</m:t>
                            </m:r>
                          </m:e>
                          <m:sub>
                            <m:r>
                              <a:rPr lang="en-ZA" b="0" i="1" smtClean="0">
                                <a:latin typeface="Cambria Math" panose="02040503050406030204" pitchFamily="18" charset="0"/>
                              </a:rPr>
                              <m:t>𝑗</m:t>
                            </m:r>
                          </m:sub>
                        </m:sSub>
                      </m:e>
                    </m:d>
                    <m:r>
                      <a:rPr lang="en-ZA" b="0" i="1" smtClean="0">
                        <a:latin typeface="Cambria Math" panose="02040503050406030204" pitchFamily="18" charset="0"/>
                      </a:rPr>
                      <m:t>=</m:t>
                    </m:r>
                    <m:rad>
                      <m:radPr>
                        <m:degHide m:val="on"/>
                        <m:ctrlPr>
                          <a:rPr lang="en-ZA" b="0" i="1" smtClean="0">
                            <a:latin typeface="Cambria Math" panose="02040503050406030204" pitchFamily="18" charset="0"/>
                          </a:rPr>
                        </m:ctrlPr>
                      </m:radPr>
                      <m:deg/>
                      <m:e>
                        <m:sSup>
                          <m:sSupPr>
                            <m:ctrlPr>
                              <a:rPr lang="en-ZA" b="0" i="1" smtClean="0">
                                <a:latin typeface="Cambria Math" panose="02040503050406030204" pitchFamily="18" charset="0"/>
                              </a:rPr>
                            </m:ctrlPr>
                          </m:sSupPr>
                          <m:e>
                            <m:d>
                              <m:dPr>
                                <m:ctrlPr>
                                  <a:rPr lang="en-ZA" b="0" i="1" smtClean="0">
                                    <a:latin typeface="Cambria Math" panose="02040503050406030204" pitchFamily="18" charset="0"/>
                                  </a:rPr>
                                </m:ctrlPr>
                              </m:dPr>
                              <m:e>
                                <m:sSub>
                                  <m:sSubPr>
                                    <m:ctrlPr>
                                      <a:rPr lang="en-ZA" b="0" i="1" smtClean="0">
                                        <a:latin typeface="Cambria Math" panose="02040503050406030204" pitchFamily="18" charset="0"/>
                                      </a:rPr>
                                    </m:ctrlPr>
                                  </m:sSubPr>
                                  <m:e>
                                    <m:r>
                                      <a:rPr lang="en-ZA" b="0" i="1" smtClean="0">
                                        <a:latin typeface="Cambria Math" panose="02040503050406030204" pitchFamily="18" charset="0"/>
                                      </a:rPr>
                                      <m:t>𝑥</m:t>
                                    </m:r>
                                  </m:e>
                                  <m:sub>
                                    <m:r>
                                      <a:rPr lang="en-ZA" b="0" i="1" smtClean="0">
                                        <a:latin typeface="Cambria Math" panose="02040503050406030204" pitchFamily="18" charset="0"/>
                                      </a:rPr>
                                      <m:t>2</m:t>
                                    </m:r>
                                  </m:sub>
                                </m:sSub>
                                <m:r>
                                  <a:rPr lang="en-ZA" b="0" i="1" smtClean="0">
                                    <a:latin typeface="Cambria Math" panose="02040503050406030204" pitchFamily="18" charset="0"/>
                                  </a:rPr>
                                  <m:t>−</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𝑥</m:t>
                                    </m:r>
                                  </m:e>
                                  <m:sub>
                                    <m:r>
                                      <a:rPr lang="en-ZA" b="0" i="1" smtClean="0">
                                        <a:latin typeface="Cambria Math" panose="02040503050406030204" pitchFamily="18" charset="0"/>
                                      </a:rPr>
                                      <m:t>1</m:t>
                                    </m:r>
                                  </m:sub>
                                </m:sSub>
                              </m:e>
                            </m:d>
                          </m:e>
                          <m:sup>
                            <m:r>
                              <a:rPr lang="en-ZA" b="0" i="1" smtClean="0">
                                <a:latin typeface="Cambria Math" panose="02040503050406030204" pitchFamily="18" charset="0"/>
                              </a:rPr>
                              <m:t>2</m:t>
                            </m:r>
                          </m:sup>
                        </m:sSup>
                        <m:r>
                          <a:rPr lang="en-ZA" b="0" i="1" smtClean="0">
                            <a:latin typeface="Cambria Math" panose="02040503050406030204" pitchFamily="18" charset="0"/>
                          </a:rPr>
                          <m:t>+</m:t>
                        </m:r>
                        <m:sSup>
                          <m:sSupPr>
                            <m:ctrlPr>
                              <a:rPr lang="en-ZA" b="0" i="1" smtClean="0">
                                <a:latin typeface="Cambria Math" panose="02040503050406030204" pitchFamily="18" charset="0"/>
                              </a:rPr>
                            </m:ctrlPr>
                          </m:sSupPr>
                          <m:e>
                            <m:d>
                              <m:dPr>
                                <m:ctrlPr>
                                  <a:rPr lang="en-ZA" b="0" i="1" smtClean="0">
                                    <a:latin typeface="Cambria Math" panose="02040503050406030204" pitchFamily="18" charset="0"/>
                                  </a:rPr>
                                </m:ctrlPr>
                              </m:dPr>
                              <m:e>
                                <m:sSub>
                                  <m:sSubPr>
                                    <m:ctrlPr>
                                      <a:rPr lang="en-ZA" b="0" i="1" smtClean="0">
                                        <a:latin typeface="Cambria Math" panose="02040503050406030204" pitchFamily="18" charset="0"/>
                                      </a:rPr>
                                    </m:ctrlPr>
                                  </m:sSubPr>
                                  <m:e>
                                    <m:r>
                                      <a:rPr lang="en-ZA" b="0" i="1" smtClean="0">
                                        <a:latin typeface="Cambria Math" panose="02040503050406030204" pitchFamily="18" charset="0"/>
                                      </a:rPr>
                                      <m:t>𝑦</m:t>
                                    </m:r>
                                  </m:e>
                                  <m:sub>
                                    <m:r>
                                      <a:rPr lang="en-ZA" b="0" i="1" smtClean="0">
                                        <a:latin typeface="Cambria Math" panose="02040503050406030204" pitchFamily="18" charset="0"/>
                                      </a:rPr>
                                      <m:t>2</m:t>
                                    </m:r>
                                  </m:sub>
                                </m:sSub>
                                <m:r>
                                  <a:rPr lang="en-ZA" b="0" i="1" smtClean="0">
                                    <a:latin typeface="Cambria Math" panose="02040503050406030204" pitchFamily="18" charset="0"/>
                                  </a:rPr>
                                  <m:t>−</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𝑦</m:t>
                                    </m:r>
                                  </m:e>
                                  <m:sub>
                                    <m:r>
                                      <a:rPr lang="en-ZA" b="0" i="1" smtClean="0">
                                        <a:latin typeface="Cambria Math" panose="02040503050406030204" pitchFamily="18" charset="0"/>
                                      </a:rPr>
                                      <m:t>1</m:t>
                                    </m:r>
                                  </m:sub>
                                </m:sSub>
                              </m:e>
                            </m:d>
                          </m:e>
                          <m:sup>
                            <m:r>
                              <a:rPr lang="en-ZA" b="0" i="1" smtClean="0">
                                <a:latin typeface="Cambria Math" panose="02040503050406030204" pitchFamily="18" charset="0"/>
                              </a:rPr>
                              <m:t>2</m:t>
                            </m:r>
                          </m:sup>
                        </m:sSup>
                      </m:e>
                    </m:rad>
                  </m:oMath>
                </a14:m>
                <a:endParaRPr lang="en-ZA">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862D9196-B487-4EF7-BDD4-8B5274CFB252}"/>
                  </a:ext>
                </a:extLst>
              </p:cNvPr>
              <p:cNvSpPr>
                <a:spLocks noGrp="1" noRot="1" noChangeAspect="1" noMove="1" noResize="1" noEditPoints="1" noAdjustHandles="1" noChangeArrowheads="1" noChangeShapeType="1" noTextEdit="1"/>
              </p:cNvSpPr>
              <p:nvPr>
                <p:ph idx="1"/>
              </p:nvPr>
            </p:nvSpPr>
            <p:spPr>
              <a:xfrm>
                <a:off x="838200" y="1274618"/>
                <a:ext cx="10515600" cy="4902345"/>
              </a:xfrm>
              <a:blipFill>
                <a:blip r:embed="rId2"/>
                <a:stretch>
                  <a:fillRect l="-1043" t="-199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9047FB2-7610-4F8B-AF61-200A32128C4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65042" t="38286" r="23059" b="44739"/>
          <a:stretch/>
        </p:blipFill>
        <p:spPr>
          <a:xfrm>
            <a:off x="8690738" y="3689684"/>
            <a:ext cx="2471468" cy="2085474"/>
          </a:xfrm>
          <a:prstGeom prst="rect">
            <a:avLst/>
          </a:prstGeom>
        </p:spPr>
      </p:pic>
    </p:spTree>
    <p:extLst>
      <p:ext uri="{BB962C8B-B14F-4D97-AF65-F5344CB8AC3E}">
        <p14:creationId xmlns:p14="http://schemas.microsoft.com/office/powerpoint/2010/main" val="2480449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52E5-9011-4AC3-9695-5E3BEBA57BB8}"/>
              </a:ext>
            </a:extLst>
          </p:cNvPr>
          <p:cNvSpPr>
            <a:spLocks noGrp="1"/>
          </p:cNvSpPr>
          <p:nvPr>
            <p:ph type="title"/>
          </p:nvPr>
        </p:nvSpPr>
        <p:spPr>
          <a:xfrm>
            <a:off x="838200" y="365125"/>
            <a:ext cx="9026236" cy="701675"/>
          </a:xfrm>
        </p:spPr>
        <p:txBody>
          <a:bodyPr>
            <a:normAutofit/>
          </a:bodyPr>
          <a:lstStyle/>
          <a:p>
            <a:pPr algn="ctr"/>
            <a:r>
              <a:rPr lang="en-ZA" sz="3600" b="1">
                <a:latin typeface="Tw Cen MT" panose="020B0602020104020603" pitchFamily="34" charset="0"/>
              </a:rPr>
              <a:t>K-means Algorithm</a:t>
            </a:r>
          </a:p>
        </p:txBody>
      </p:sp>
      <p:pic>
        <p:nvPicPr>
          <p:cNvPr id="1026" name="Picture 2" descr="K-Means Clustering: Numerical Example">
            <a:extLst>
              <a:ext uri="{FF2B5EF4-FFF2-40B4-BE49-F238E27FC236}">
                <a16:creationId xmlns:a16="http://schemas.microsoft.com/office/drawing/2014/main" id="{D3C8513B-EE0D-458B-939A-DCC4E6F75F27}"/>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184667" y="1403686"/>
            <a:ext cx="4707083" cy="44254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A9DE53-E632-4E63-B052-398390BC4F69}"/>
                  </a:ext>
                </a:extLst>
              </p:cNvPr>
              <p:cNvSpPr>
                <a:spLocks noGrp="1"/>
              </p:cNvSpPr>
              <p:nvPr>
                <p:ph sz="half" idx="1"/>
              </p:nvPr>
            </p:nvSpPr>
            <p:spPr>
              <a:xfrm>
                <a:off x="595745" y="1246910"/>
                <a:ext cx="6588922" cy="4930054"/>
              </a:xfrm>
            </p:spPr>
            <p:txBody>
              <a:bodyPr>
                <a:normAutofit/>
              </a:bodyPr>
              <a:lstStyle/>
              <a:p>
                <a:r>
                  <a:rPr lang="en-ZA">
                    <a:latin typeface="Tw Cen MT" panose="020B0602020104020603" pitchFamily="34" charset="0"/>
                  </a:rPr>
                  <a:t>We can take any random objects as the initial centroids.</a:t>
                </a:r>
              </a:p>
              <a:p>
                <a:r>
                  <a:rPr lang="en-ZA" b="1" i="1" u="sng">
                    <a:latin typeface="Tw Cen MT" panose="020B0602020104020603" pitchFamily="34" charset="0"/>
                  </a:rPr>
                  <a:t>Given </a:t>
                </a:r>
                <a14:m>
                  <m:oMath xmlns:m="http://schemas.openxmlformats.org/officeDocument/2006/math">
                    <m:r>
                      <a:rPr lang="en-ZA" sz="2800" b="1" i="1" u="sng" smtClean="0">
                        <a:solidFill>
                          <a:srgbClr val="FF0000"/>
                        </a:solidFill>
                        <a:latin typeface="Cambria Math" panose="02040503050406030204" pitchFamily="18" charset="0"/>
                      </a:rPr>
                      <m:t>𝒌</m:t>
                    </m:r>
                  </m:oMath>
                </a14:m>
                <a:r>
                  <a:rPr lang="en-ZA" b="1" i="1" u="sng">
                    <a:latin typeface="Tw Cen MT" panose="020B0602020104020603" pitchFamily="34" charset="0"/>
                  </a:rPr>
                  <a:t>, the k-means algorithm works as follows: </a:t>
                </a:r>
              </a:p>
              <a:p>
                <a:pPr marL="900113" indent="-514350">
                  <a:buFont typeface="+mj-lt"/>
                  <a:buAutoNum type="arabicPeriod"/>
                </a:pPr>
                <a:r>
                  <a:rPr lang="en-ZA">
                    <a:latin typeface="Tw Cen MT" panose="020B0602020104020603" pitchFamily="34" charset="0"/>
                  </a:rPr>
                  <a:t>Determine the centroid coordinate.</a:t>
                </a:r>
              </a:p>
              <a:p>
                <a:pPr marL="900113" indent="-514350">
                  <a:buFont typeface="+mj-lt"/>
                  <a:buAutoNum type="arabicPeriod"/>
                </a:pPr>
                <a:r>
                  <a:rPr lang="en-ZA">
                    <a:latin typeface="Tw Cen MT" panose="020B0602020104020603" pitchFamily="34" charset="0"/>
                  </a:rPr>
                  <a:t>Determine the distance of each object to the centroids(</a:t>
                </a:r>
                <a14:m>
                  <m:oMath xmlns:m="http://schemas.openxmlformats.org/officeDocument/2006/math">
                    <m:sSup>
                      <m:sSupPr>
                        <m:ctrlPr>
                          <a:rPr lang="en-ZA" i="1" smtClean="0">
                            <a:latin typeface="Cambria Math" panose="02040503050406030204" pitchFamily="18" charset="0"/>
                          </a:rPr>
                        </m:ctrlPr>
                      </m:sSupPr>
                      <m:e>
                        <m:r>
                          <a:rPr lang="en-ZA" b="0" i="1" smtClean="0">
                            <a:latin typeface="Cambria Math" panose="02040503050406030204" pitchFamily="18" charset="0"/>
                          </a:rPr>
                          <m:t>𝐷</m:t>
                        </m:r>
                      </m:e>
                      <m:sup>
                        <m:r>
                          <a:rPr lang="en-ZA" b="0" i="1" smtClean="0">
                            <a:latin typeface="Cambria Math" panose="02040503050406030204" pitchFamily="18" charset="0"/>
                          </a:rPr>
                          <m:t>𝑛</m:t>
                        </m:r>
                      </m:sup>
                    </m:sSup>
                  </m:oMath>
                </a14:m>
                <a:r>
                  <a:rPr lang="en-ZA">
                    <a:latin typeface="Tw Cen MT" panose="020B0602020104020603" pitchFamily="34" charset="0"/>
                  </a:rPr>
                  <a:t>-matrix).</a:t>
                </a:r>
              </a:p>
              <a:p>
                <a:pPr marL="900113" indent="-514350">
                  <a:buFont typeface="+mj-lt"/>
                  <a:buAutoNum type="arabicPeriod"/>
                </a:pPr>
                <a:r>
                  <a:rPr lang="en-ZA">
                    <a:latin typeface="Tw Cen MT" panose="020B0602020104020603" pitchFamily="34" charset="0"/>
                  </a:rPr>
                  <a:t>Group the objects based on minimum distance(</a:t>
                </a:r>
                <a14:m>
                  <m:oMath xmlns:m="http://schemas.openxmlformats.org/officeDocument/2006/math">
                    <m:sSup>
                      <m:sSupPr>
                        <m:ctrlPr>
                          <a:rPr lang="en-ZA" i="1" smtClean="0">
                            <a:latin typeface="Cambria Math" panose="02040503050406030204" pitchFamily="18" charset="0"/>
                          </a:rPr>
                        </m:ctrlPr>
                      </m:sSupPr>
                      <m:e>
                        <m:r>
                          <a:rPr lang="en-ZA" b="0" i="1" smtClean="0">
                            <a:latin typeface="Cambria Math" panose="02040503050406030204" pitchFamily="18" charset="0"/>
                          </a:rPr>
                          <m:t>𝐺</m:t>
                        </m:r>
                      </m:e>
                      <m:sup>
                        <m:r>
                          <a:rPr lang="en-ZA" b="0" i="1" smtClean="0">
                            <a:latin typeface="Cambria Math" panose="02040503050406030204" pitchFamily="18" charset="0"/>
                          </a:rPr>
                          <m:t>𝑛</m:t>
                        </m:r>
                      </m:sup>
                    </m:sSup>
                  </m:oMath>
                </a14:m>
                <a:r>
                  <a:rPr lang="en-ZA">
                    <a:latin typeface="Tw Cen MT" panose="020B0602020104020603" pitchFamily="34" charset="0"/>
                  </a:rPr>
                  <a:t>-matrix).</a:t>
                </a:r>
              </a:p>
              <a:p>
                <a:endParaRPr lang="en-ZA">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57A9DE53-E632-4E63-B052-398390BC4F69}"/>
                  </a:ext>
                </a:extLst>
              </p:cNvPr>
              <p:cNvSpPr>
                <a:spLocks noGrp="1" noRot="1" noChangeAspect="1" noMove="1" noResize="1" noEditPoints="1" noAdjustHandles="1" noChangeArrowheads="1" noChangeShapeType="1" noTextEdit="1"/>
              </p:cNvSpPr>
              <p:nvPr>
                <p:ph sz="half" idx="1"/>
              </p:nvPr>
            </p:nvSpPr>
            <p:spPr>
              <a:xfrm>
                <a:off x="595745" y="1246910"/>
                <a:ext cx="6588922" cy="4930054"/>
              </a:xfrm>
              <a:blipFill>
                <a:blip r:embed="rId4"/>
                <a:stretch>
                  <a:fillRect l="-1665" t="-2104" r="-2405"/>
                </a:stretch>
              </a:blipFill>
            </p:spPr>
            <p:txBody>
              <a:bodyPr/>
              <a:lstStyle/>
              <a:p>
                <a:r>
                  <a:rPr lang="en-US">
                    <a:noFill/>
                  </a:rPr>
                  <a:t> </a:t>
                </a:r>
              </a:p>
            </p:txBody>
          </p:sp>
        </mc:Fallback>
      </mc:AlternateContent>
    </p:spTree>
    <p:extLst>
      <p:ext uri="{BB962C8B-B14F-4D97-AF65-F5344CB8AC3E}">
        <p14:creationId xmlns:p14="http://schemas.microsoft.com/office/powerpoint/2010/main" val="291089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E7AC-0992-4F00-88C3-7B8E3BD68381}"/>
              </a:ext>
            </a:extLst>
          </p:cNvPr>
          <p:cNvSpPr>
            <a:spLocks noGrp="1"/>
          </p:cNvSpPr>
          <p:nvPr>
            <p:ph type="title"/>
          </p:nvPr>
        </p:nvSpPr>
        <p:spPr>
          <a:xfrm>
            <a:off x="838201" y="365126"/>
            <a:ext cx="8915400" cy="632402"/>
          </a:xfrm>
        </p:spPr>
        <p:txBody>
          <a:bodyPr>
            <a:normAutofit/>
          </a:bodyPr>
          <a:lstStyle/>
          <a:p>
            <a:pPr algn="ctr"/>
            <a:r>
              <a:rPr lang="en-ZA" sz="3600" b="1">
                <a:latin typeface="Tw Cen MT" panose="020B0602020104020603" pitchFamily="34" charset="0"/>
              </a:rPr>
              <a:t>K-means Algorithm Example</a:t>
            </a:r>
          </a:p>
        </p:txBody>
      </p:sp>
      <p:sp>
        <p:nvSpPr>
          <p:cNvPr id="3" name="Content Placeholder 2">
            <a:extLst>
              <a:ext uri="{FF2B5EF4-FFF2-40B4-BE49-F238E27FC236}">
                <a16:creationId xmlns:a16="http://schemas.microsoft.com/office/drawing/2014/main" id="{677E3B3D-0628-4656-AA34-8198B1739BBD}"/>
              </a:ext>
            </a:extLst>
          </p:cNvPr>
          <p:cNvSpPr>
            <a:spLocks noGrp="1"/>
          </p:cNvSpPr>
          <p:nvPr>
            <p:ph idx="1"/>
          </p:nvPr>
        </p:nvSpPr>
        <p:spPr>
          <a:xfrm>
            <a:off x="678873" y="1260764"/>
            <a:ext cx="11000509" cy="3131127"/>
          </a:xfrm>
        </p:spPr>
        <p:txBody>
          <a:bodyPr>
            <a:normAutofit fontScale="92500" lnSpcReduction="20000"/>
          </a:bodyPr>
          <a:lstStyle/>
          <a:p>
            <a:r>
              <a:rPr lang="en-ZA" i="0" u="none" strike="noStrike" baseline="0">
                <a:solidFill>
                  <a:srgbClr val="000000"/>
                </a:solidFill>
                <a:latin typeface="Tw Cen MT" panose="020B0602020104020603" pitchFamily="34" charset="0"/>
              </a:rPr>
              <a:t>Suppose we have </a:t>
            </a:r>
            <a:r>
              <a:rPr lang="en-ZA" i="0" u="none" strike="noStrike" baseline="0">
                <a:solidFill>
                  <a:srgbClr val="FF0000"/>
                </a:solidFill>
                <a:latin typeface="Tw Cen MT" panose="020B0602020104020603" pitchFamily="34" charset="0"/>
              </a:rPr>
              <a:t>4</a:t>
            </a:r>
            <a:r>
              <a:rPr lang="en-ZA" i="0" u="none" strike="noStrike" baseline="0">
                <a:solidFill>
                  <a:srgbClr val="000000"/>
                </a:solidFill>
                <a:latin typeface="Tw Cen MT" panose="020B0602020104020603" pitchFamily="34" charset="0"/>
              </a:rPr>
              <a:t> objects as your training data point and each object have </a:t>
            </a:r>
            <a:r>
              <a:rPr lang="en-ZA" i="0" u="none" strike="noStrike" baseline="0">
                <a:solidFill>
                  <a:srgbClr val="FF0000"/>
                </a:solidFill>
                <a:latin typeface="Tw Cen MT" panose="020B0602020104020603" pitchFamily="34" charset="0"/>
              </a:rPr>
              <a:t>2</a:t>
            </a:r>
            <a:r>
              <a:rPr lang="en-ZA" i="0" u="none" strike="noStrike" baseline="0">
                <a:solidFill>
                  <a:srgbClr val="000000"/>
                </a:solidFill>
                <a:latin typeface="Tw Cen MT" panose="020B0602020104020603" pitchFamily="34" charset="0"/>
              </a:rPr>
              <a:t> attributes. </a:t>
            </a:r>
          </a:p>
          <a:p>
            <a:r>
              <a:rPr lang="en-ZA" i="0" u="none" strike="noStrike" baseline="0">
                <a:solidFill>
                  <a:srgbClr val="000000"/>
                </a:solidFill>
                <a:latin typeface="Tw Cen MT" panose="020B0602020104020603" pitchFamily="34" charset="0"/>
              </a:rPr>
              <a:t>Each attribute represents coordinate of the object. </a:t>
            </a:r>
          </a:p>
          <a:p>
            <a:r>
              <a:rPr lang="en-ZA" i="0" u="none" strike="noStrike" baseline="0">
                <a:solidFill>
                  <a:srgbClr val="000000"/>
                </a:solidFill>
                <a:latin typeface="Tw Cen MT" panose="020B0602020104020603" pitchFamily="34" charset="0"/>
              </a:rPr>
              <a:t>Thus, we also know before hand that these objects belong to two groups of medicine (</a:t>
            </a:r>
            <a:r>
              <a:rPr lang="en-ZA" i="0" u="none" strike="noStrike" baseline="0">
                <a:solidFill>
                  <a:srgbClr val="FF0000"/>
                </a:solidFill>
                <a:latin typeface="Tw Cen MT" panose="020B0602020104020603" pitchFamily="34" charset="0"/>
              </a:rPr>
              <a:t>cluster 1 and cluster 2</a:t>
            </a:r>
            <a:r>
              <a:rPr lang="en-ZA" i="0" u="none" strike="noStrike" baseline="0">
                <a:solidFill>
                  <a:srgbClr val="000000"/>
                </a:solidFill>
                <a:latin typeface="Tw Cen MT" panose="020B0602020104020603" pitchFamily="34" charset="0"/>
              </a:rPr>
              <a:t>). </a:t>
            </a:r>
          </a:p>
          <a:p>
            <a:r>
              <a:rPr lang="en-ZA" b="1" i="0" u="none" strike="noStrike" baseline="0">
                <a:solidFill>
                  <a:srgbClr val="FF0000"/>
                </a:solidFill>
                <a:latin typeface="Tw Cen MT" panose="020B0602020104020603" pitchFamily="34" charset="0"/>
              </a:rPr>
              <a:t>Q: </a:t>
            </a:r>
            <a:r>
              <a:rPr lang="en-ZA" i="0" u="none" strike="noStrike" baseline="0">
                <a:solidFill>
                  <a:srgbClr val="000000"/>
                </a:solidFill>
                <a:latin typeface="Tw Cen MT" panose="020B0602020104020603" pitchFamily="34" charset="0"/>
              </a:rPr>
              <a:t>Determine which medicines belong to cluster 1 and which medicines belong to the other cluster? </a:t>
            </a:r>
          </a:p>
          <a:p>
            <a:r>
              <a:rPr lang="en-ZA" i="0" u="none" strike="noStrike" baseline="0">
                <a:solidFill>
                  <a:srgbClr val="000000"/>
                </a:solidFill>
                <a:latin typeface="Tw Cen MT" panose="020B0602020104020603" pitchFamily="34" charset="0"/>
              </a:rPr>
              <a:t>Each medicine represents one point with two components coordinate as shown below. </a:t>
            </a:r>
            <a:endParaRPr lang="en-ZA" sz="4000">
              <a:latin typeface="Tw Cen MT" panose="020B0602020104020603" pitchFamily="34" charset="0"/>
            </a:endParaRPr>
          </a:p>
        </p:txBody>
      </p:sp>
      <p:graphicFrame>
        <p:nvGraphicFramePr>
          <p:cNvPr id="4" name="Table 4">
            <a:extLst>
              <a:ext uri="{FF2B5EF4-FFF2-40B4-BE49-F238E27FC236}">
                <a16:creationId xmlns:a16="http://schemas.microsoft.com/office/drawing/2014/main" id="{6FE963C2-F491-45B1-A214-122430EA3FA7}"/>
              </a:ext>
            </a:extLst>
          </p:cNvPr>
          <p:cNvGraphicFramePr>
            <a:graphicFrameLocks noGrp="1"/>
          </p:cNvGraphicFramePr>
          <p:nvPr/>
        </p:nvGraphicFramePr>
        <p:xfrm>
          <a:off x="2691185" y="4391890"/>
          <a:ext cx="6356563" cy="2060264"/>
        </p:xfrm>
        <a:graphic>
          <a:graphicData uri="http://schemas.openxmlformats.org/drawingml/2006/table">
            <a:tbl>
              <a:tblPr firstRow="1" bandRow="1">
                <a:tableStyleId>{2A488322-F2BA-4B5B-9748-0D474271808F}</a:tableStyleId>
              </a:tblPr>
              <a:tblGrid>
                <a:gridCol w="1608100">
                  <a:extLst>
                    <a:ext uri="{9D8B030D-6E8A-4147-A177-3AD203B41FA5}">
                      <a16:colId xmlns:a16="http://schemas.microsoft.com/office/drawing/2014/main" val="613485454"/>
                    </a:ext>
                  </a:extLst>
                </a:gridCol>
                <a:gridCol w="2967790">
                  <a:extLst>
                    <a:ext uri="{9D8B030D-6E8A-4147-A177-3AD203B41FA5}">
                      <a16:colId xmlns:a16="http://schemas.microsoft.com/office/drawing/2014/main" val="66394713"/>
                    </a:ext>
                  </a:extLst>
                </a:gridCol>
                <a:gridCol w="1780673">
                  <a:extLst>
                    <a:ext uri="{9D8B030D-6E8A-4147-A177-3AD203B41FA5}">
                      <a16:colId xmlns:a16="http://schemas.microsoft.com/office/drawing/2014/main" val="939169237"/>
                    </a:ext>
                  </a:extLst>
                </a:gridCol>
              </a:tblGrid>
              <a:tr h="597224">
                <a:tc>
                  <a:txBody>
                    <a:bodyPr/>
                    <a:lstStyle/>
                    <a:p>
                      <a:r>
                        <a:rPr lang="en-ZA" sz="1800" b="1"/>
                        <a:t>Object</a:t>
                      </a:r>
                      <a:endParaRPr lang="en-ZA" sz="1800" b="1">
                        <a:latin typeface="Tw Cen MT" panose="020B0602020104020603" pitchFamily="34" charset="0"/>
                      </a:endParaRPr>
                    </a:p>
                  </a:txBody>
                  <a:tcPr/>
                </a:tc>
                <a:tc>
                  <a:txBody>
                    <a:bodyPr/>
                    <a:lstStyle/>
                    <a:p>
                      <a:r>
                        <a:rPr lang="en-ZA" sz="1800" b="1"/>
                        <a:t>Attribute 1: Weight index</a:t>
                      </a:r>
                      <a:endParaRPr lang="en-ZA" sz="1800" b="1">
                        <a:latin typeface="Tw Cen MT" panose="020B0602020104020603" pitchFamily="34" charset="0"/>
                      </a:endParaRPr>
                    </a:p>
                  </a:txBody>
                  <a:tcPr/>
                </a:tc>
                <a:tc>
                  <a:txBody>
                    <a:bodyPr/>
                    <a:lstStyle/>
                    <a:p>
                      <a:r>
                        <a:rPr lang="en-ZA" sz="1800" b="1"/>
                        <a:t>Attribute 2: pH</a:t>
                      </a:r>
                      <a:endParaRPr lang="en-ZA" sz="1800" b="1">
                        <a:latin typeface="Tw Cen MT" panose="020B0602020104020603" pitchFamily="34" charset="0"/>
                      </a:endParaRPr>
                    </a:p>
                  </a:txBody>
                  <a:tcPr/>
                </a:tc>
                <a:extLst>
                  <a:ext uri="{0D108BD9-81ED-4DB2-BD59-A6C34878D82A}">
                    <a16:rowId xmlns:a16="http://schemas.microsoft.com/office/drawing/2014/main" val="1112235950"/>
                  </a:ext>
                </a:extLst>
              </a:tr>
              <a:tr h="346098">
                <a:tc>
                  <a:txBody>
                    <a:bodyPr/>
                    <a:lstStyle/>
                    <a:p>
                      <a:r>
                        <a:rPr lang="en-ZA" sz="1800" b="1"/>
                        <a:t>Medicine A</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extLst>
                  <a:ext uri="{0D108BD9-81ED-4DB2-BD59-A6C34878D82A}">
                    <a16:rowId xmlns:a16="http://schemas.microsoft.com/office/drawing/2014/main" val="2736970647"/>
                  </a:ext>
                </a:extLst>
              </a:tr>
              <a:tr h="346098">
                <a:tc>
                  <a:txBody>
                    <a:bodyPr/>
                    <a:lstStyle/>
                    <a:p>
                      <a:r>
                        <a:rPr lang="en-ZA" sz="1800" b="1"/>
                        <a:t>Medicine B</a:t>
                      </a:r>
                      <a:endParaRPr lang="en-ZA" sz="1800" b="1">
                        <a:latin typeface="Tw Cen MT" panose="020B0602020104020603" pitchFamily="34" charset="0"/>
                      </a:endParaRPr>
                    </a:p>
                  </a:txBody>
                  <a:tcPr/>
                </a:tc>
                <a:tc>
                  <a:txBody>
                    <a:bodyPr/>
                    <a:lstStyle/>
                    <a:p>
                      <a:r>
                        <a:rPr lang="en-ZA" sz="1800" b="1"/>
                        <a:t>2</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extLst>
                  <a:ext uri="{0D108BD9-81ED-4DB2-BD59-A6C34878D82A}">
                    <a16:rowId xmlns:a16="http://schemas.microsoft.com/office/drawing/2014/main" val="2969782343"/>
                  </a:ext>
                </a:extLst>
              </a:tr>
              <a:tr h="346098">
                <a:tc>
                  <a:txBody>
                    <a:bodyPr/>
                    <a:lstStyle/>
                    <a:p>
                      <a:r>
                        <a:rPr lang="en-ZA" sz="1800" b="1"/>
                        <a:t>Medicine C</a:t>
                      </a:r>
                      <a:endParaRPr lang="en-ZA" sz="1800" b="1">
                        <a:latin typeface="Tw Cen MT" panose="020B0602020104020603" pitchFamily="34" charset="0"/>
                      </a:endParaRPr>
                    </a:p>
                  </a:txBody>
                  <a:tcPr/>
                </a:tc>
                <a:tc>
                  <a:txBody>
                    <a:bodyPr/>
                    <a:lstStyle/>
                    <a:p>
                      <a:r>
                        <a:rPr lang="en-ZA" sz="1800" b="1"/>
                        <a:t>4</a:t>
                      </a:r>
                      <a:endParaRPr lang="en-ZA" sz="1800" b="1">
                        <a:latin typeface="Tw Cen MT" panose="020B0602020104020603" pitchFamily="34" charset="0"/>
                      </a:endParaRPr>
                    </a:p>
                  </a:txBody>
                  <a:tcPr/>
                </a:tc>
                <a:tc>
                  <a:txBody>
                    <a:bodyPr/>
                    <a:lstStyle/>
                    <a:p>
                      <a:r>
                        <a:rPr lang="en-ZA" sz="1800" b="1"/>
                        <a:t>3</a:t>
                      </a:r>
                      <a:endParaRPr lang="en-ZA" sz="1800" b="1">
                        <a:latin typeface="Tw Cen MT" panose="020B0602020104020603" pitchFamily="34" charset="0"/>
                      </a:endParaRPr>
                    </a:p>
                  </a:txBody>
                  <a:tcPr/>
                </a:tc>
                <a:extLst>
                  <a:ext uri="{0D108BD9-81ED-4DB2-BD59-A6C34878D82A}">
                    <a16:rowId xmlns:a16="http://schemas.microsoft.com/office/drawing/2014/main" val="1472546064"/>
                  </a:ext>
                </a:extLst>
              </a:tr>
              <a:tr h="346098">
                <a:tc>
                  <a:txBody>
                    <a:bodyPr/>
                    <a:lstStyle/>
                    <a:p>
                      <a:r>
                        <a:rPr lang="en-ZA" sz="1800" b="1"/>
                        <a:t>Medicine D</a:t>
                      </a:r>
                      <a:endParaRPr lang="en-ZA" sz="1800" b="1">
                        <a:latin typeface="Tw Cen MT" panose="020B0602020104020603" pitchFamily="34" charset="0"/>
                      </a:endParaRPr>
                    </a:p>
                  </a:txBody>
                  <a:tcPr/>
                </a:tc>
                <a:tc>
                  <a:txBody>
                    <a:bodyPr/>
                    <a:lstStyle/>
                    <a:p>
                      <a:r>
                        <a:rPr lang="en-ZA" sz="1800" b="1"/>
                        <a:t>5</a:t>
                      </a:r>
                      <a:endParaRPr lang="en-ZA" sz="1800" b="1">
                        <a:latin typeface="Tw Cen MT" panose="020B0602020104020603" pitchFamily="34" charset="0"/>
                      </a:endParaRPr>
                    </a:p>
                  </a:txBody>
                  <a:tcPr/>
                </a:tc>
                <a:tc>
                  <a:txBody>
                    <a:bodyPr/>
                    <a:lstStyle/>
                    <a:p>
                      <a:r>
                        <a:rPr lang="en-ZA" sz="1800" b="1"/>
                        <a:t>4</a:t>
                      </a:r>
                      <a:endParaRPr lang="en-ZA" sz="1800" b="1">
                        <a:latin typeface="Tw Cen MT" panose="020B0602020104020603" pitchFamily="34" charset="0"/>
                      </a:endParaRPr>
                    </a:p>
                  </a:txBody>
                  <a:tcPr/>
                </a:tc>
                <a:extLst>
                  <a:ext uri="{0D108BD9-81ED-4DB2-BD59-A6C34878D82A}">
                    <a16:rowId xmlns:a16="http://schemas.microsoft.com/office/drawing/2014/main" val="1701677011"/>
                  </a:ext>
                </a:extLst>
              </a:tr>
            </a:tbl>
          </a:graphicData>
        </a:graphic>
      </p:graphicFrame>
    </p:spTree>
    <p:extLst>
      <p:ext uri="{BB962C8B-B14F-4D97-AF65-F5344CB8AC3E}">
        <p14:creationId xmlns:p14="http://schemas.microsoft.com/office/powerpoint/2010/main" val="2259793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E7AC-0992-4F00-88C3-7B8E3BD68381}"/>
              </a:ext>
            </a:extLst>
          </p:cNvPr>
          <p:cNvSpPr>
            <a:spLocks noGrp="1"/>
          </p:cNvSpPr>
          <p:nvPr>
            <p:ph type="title"/>
          </p:nvPr>
        </p:nvSpPr>
        <p:spPr>
          <a:xfrm>
            <a:off x="838201" y="365126"/>
            <a:ext cx="8915400" cy="632402"/>
          </a:xfrm>
        </p:spPr>
        <p:txBody>
          <a:bodyPr>
            <a:normAutofit/>
          </a:bodyPr>
          <a:lstStyle/>
          <a:p>
            <a:pPr algn="ctr"/>
            <a:r>
              <a:rPr lang="en-ZA" sz="3600" b="1">
                <a:latin typeface="Tw Cen MT" panose="020B0602020104020603" pitchFamily="34" charset="0"/>
              </a:rPr>
              <a:t>K-means Algorithm Example</a:t>
            </a:r>
          </a:p>
        </p:txBody>
      </p:sp>
      <p:sp>
        <p:nvSpPr>
          <p:cNvPr id="3" name="Content Placeholder 2">
            <a:extLst>
              <a:ext uri="{FF2B5EF4-FFF2-40B4-BE49-F238E27FC236}">
                <a16:creationId xmlns:a16="http://schemas.microsoft.com/office/drawing/2014/main" id="{677E3B3D-0628-4656-AA34-8198B1739BBD}"/>
              </a:ext>
            </a:extLst>
          </p:cNvPr>
          <p:cNvSpPr>
            <a:spLocks noGrp="1"/>
          </p:cNvSpPr>
          <p:nvPr>
            <p:ph idx="1"/>
          </p:nvPr>
        </p:nvSpPr>
        <p:spPr>
          <a:xfrm>
            <a:off x="678873" y="1260764"/>
            <a:ext cx="11000509" cy="3131127"/>
          </a:xfrm>
        </p:spPr>
        <p:txBody>
          <a:bodyPr>
            <a:normAutofit fontScale="92500" lnSpcReduction="20000"/>
          </a:bodyPr>
          <a:lstStyle/>
          <a:p>
            <a:r>
              <a:rPr lang="en-ZA" i="0" u="none" strike="noStrike" baseline="0">
                <a:solidFill>
                  <a:srgbClr val="000000"/>
                </a:solidFill>
                <a:latin typeface="Tw Cen MT" panose="020B0602020104020603" pitchFamily="34" charset="0"/>
              </a:rPr>
              <a:t>Suppose we have </a:t>
            </a:r>
            <a:r>
              <a:rPr lang="en-ZA" i="0" u="none" strike="noStrike" baseline="0">
                <a:solidFill>
                  <a:srgbClr val="FF0000"/>
                </a:solidFill>
                <a:latin typeface="Tw Cen MT" panose="020B0602020104020603" pitchFamily="34" charset="0"/>
              </a:rPr>
              <a:t>4</a:t>
            </a:r>
            <a:r>
              <a:rPr lang="en-ZA" i="0" u="none" strike="noStrike" baseline="0">
                <a:solidFill>
                  <a:srgbClr val="000000"/>
                </a:solidFill>
                <a:latin typeface="Tw Cen MT" panose="020B0602020104020603" pitchFamily="34" charset="0"/>
              </a:rPr>
              <a:t> objects as your training data point and each object have </a:t>
            </a:r>
            <a:r>
              <a:rPr lang="en-ZA" i="0" u="none" strike="noStrike" baseline="0">
                <a:solidFill>
                  <a:srgbClr val="FF0000"/>
                </a:solidFill>
                <a:latin typeface="Tw Cen MT" panose="020B0602020104020603" pitchFamily="34" charset="0"/>
              </a:rPr>
              <a:t>2</a:t>
            </a:r>
            <a:r>
              <a:rPr lang="en-ZA" i="0" u="none" strike="noStrike" baseline="0">
                <a:solidFill>
                  <a:srgbClr val="000000"/>
                </a:solidFill>
                <a:latin typeface="Tw Cen MT" panose="020B0602020104020603" pitchFamily="34" charset="0"/>
              </a:rPr>
              <a:t> attributes. </a:t>
            </a:r>
          </a:p>
          <a:p>
            <a:r>
              <a:rPr lang="en-ZA" i="0" u="none" strike="noStrike" baseline="0">
                <a:solidFill>
                  <a:srgbClr val="000000"/>
                </a:solidFill>
                <a:latin typeface="Tw Cen MT" panose="020B0602020104020603" pitchFamily="34" charset="0"/>
              </a:rPr>
              <a:t>Each attribute represents coordinate of the object. </a:t>
            </a:r>
          </a:p>
          <a:p>
            <a:r>
              <a:rPr lang="en-ZA" i="0" u="none" strike="noStrike" baseline="0">
                <a:solidFill>
                  <a:srgbClr val="000000"/>
                </a:solidFill>
                <a:latin typeface="Tw Cen MT" panose="020B0602020104020603" pitchFamily="34" charset="0"/>
              </a:rPr>
              <a:t>Thus, we also know before hand that these objects belong to two groups of medicine (</a:t>
            </a:r>
            <a:r>
              <a:rPr lang="en-ZA" i="0" u="none" strike="noStrike" baseline="0">
                <a:solidFill>
                  <a:srgbClr val="FF0000"/>
                </a:solidFill>
                <a:latin typeface="Tw Cen MT" panose="020B0602020104020603" pitchFamily="34" charset="0"/>
              </a:rPr>
              <a:t>cluster 1 and cluster 2</a:t>
            </a:r>
            <a:r>
              <a:rPr lang="en-ZA" i="0" u="none" strike="noStrike" baseline="0">
                <a:solidFill>
                  <a:srgbClr val="000000"/>
                </a:solidFill>
                <a:latin typeface="Tw Cen MT" panose="020B0602020104020603" pitchFamily="34" charset="0"/>
              </a:rPr>
              <a:t>). </a:t>
            </a:r>
          </a:p>
          <a:p>
            <a:r>
              <a:rPr lang="en-ZA" b="1" i="0" u="none" strike="noStrike" baseline="0">
                <a:solidFill>
                  <a:srgbClr val="FF0000"/>
                </a:solidFill>
                <a:latin typeface="Tw Cen MT" panose="020B0602020104020603" pitchFamily="34" charset="0"/>
              </a:rPr>
              <a:t>Q: </a:t>
            </a:r>
            <a:r>
              <a:rPr lang="en-ZA" i="0" u="none" strike="noStrike" baseline="0">
                <a:solidFill>
                  <a:srgbClr val="000000"/>
                </a:solidFill>
                <a:latin typeface="Tw Cen MT" panose="020B0602020104020603" pitchFamily="34" charset="0"/>
              </a:rPr>
              <a:t>Determine which medicines belong to cluster 1 and which medicines belong to the other cluster? </a:t>
            </a:r>
          </a:p>
          <a:p>
            <a:r>
              <a:rPr lang="en-ZA" i="0" u="none" strike="noStrike" baseline="0">
                <a:solidFill>
                  <a:srgbClr val="000000"/>
                </a:solidFill>
                <a:latin typeface="Tw Cen MT" panose="020B0602020104020603" pitchFamily="34" charset="0"/>
              </a:rPr>
              <a:t>Each medicine represents one point with two components coordinate as shown below. </a:t>
            </a:r>
            <a:endParaRPr lang="en-ZA" sz="4000">
              <a:latin typeface="Tw Cen MT" panose="020B0602020104020603" pitchFamily="34" charset="0"/>
            </a:endParaRPr>
          </a:p>
        </p:txBody>
      </p:sp>
      <p:graphicFrame>
        <p:nvGraphicFramePr>
          <p:cNvPr id="4" name="Table 4">
            <a:extLst>
              <a:ext uri="{FF2B5EF4-FFF2-40B4-BE49-F238E27FC236}">
                <a16:creationId xmlns:a16="http://schemas.microsoft.com/office/drawing/2014/main" id="{6FE963C2-F491-45B1-A214-122430EA3FA7}"/>
              </a:ext>
            </a:extLst>
          </p:cNvPr>
          <p:cNvGraphicFramePr>
            <a:graphicFrameLocks noGrp="1"/>
          </p:cNvGraphicFramePr>
          <p:nvPr/>
        </p:nvGraphicFramePr>
        <p:xfrm>
          <a:off x="2691185" y="4391890"/>
          <a:ext cx="6356563" cy="2060264"/>
        </p:xfrm>
        <a:graphic>
          <a:graphicData uri="http://schemas.openxmlformats.org/drawingml/2006/table">
            <a:tbl>
              <a:tblPr firstRow="1" bandRow="1">
                <a:tableStyleId>{2A488322-F2BA-4B5B-9748-0D474271808F}</a:tableStyleId>
              </a:tblPr>
              <a:tblGrid>
                <a:gridCol w="1608100">
                  <a:extLst>
                    <a:ext uri="{9D8B030D-6E8A-4147-A177-3AD203B41FA5}">
                      <a16:colId xmlns:a16="http://schemas.microsoft.com/office/drawing/2014/main" val="613485454"/>
                    </a:ext>
                  </a:extLst>
                </a:gridCol>
                <a:gridCol w="2967790">
                  <a:extLst>
                    <a:ext uri="{9D8B030D-6E8A-4147-A177-3AD203B41FA5}">
                      <a16:colId xmlns:a16="http://schemas.microsoft.com/office/drawing/2014/main" val="66394713"/>
                    </a:ext>
                  </a:extLst>
                </a:gridCol>
                <a:gridCol w="1780673">
                  <a:extLst>
                    <a:ext uri="{9D8B030D-6E8A-4147-A177-3AD203B41FA5}">
                      <a16:colId xmlns:a16="http://schemas.microsoft.com/office/drawing/2014/main" val="939169237"/>
                    </a:ext>
                  </a:extLst>
                </a:gridCol>
              </a:tblGrid>
              <a:tr h="597224">
                <a:tc>
                  <a:txBody>
                    <a:bodyPr/>
                    <a:lstStyle/>
                    <a:p>
                      <a:r>
                        <a:rPr lang="en-ZA" sz="1800" b="1"/>
                        <a:t>Object</a:t>
                      </a:r>
                      <a:endParaRPr lang="en-ZA" sz="1800" b="1">
                        <a:latin typeface="Tw Cen MT" panose="020B0602020104020603" pitchFamily="34" charset="0"/>
                      </a:endParaRPr>
                    </a:p>
                  </a:txBody>
                  <a:tcPr/>
                </a:tc>
                <a:tc>
                  <a:txBody>
                    <a:bodyPr/>
                    <a:lstStyle/>
                    <a:p>
                      <a:r>
                        <a:rPr lang="en-ZA" sz="1800" b="1"/>
                        <a:t>Attribute 1: Weight index</a:t>
                      </a:r>
                      <a:endParaRPr lang="en-ZA" sz="1800" b="1">
                        <a:latin typeface="Tw Cen MT" panose="020B0602020104020603" pitchFamily="34" charset="0"/>
                      </a:endParaRPr>
                    </a:p>
                  </a:txBody>
                  <a:tcPr/>
                </a:tc>
                <a:tc>
                  <a:txBody>
                    <a:bodyPr/>
                    <a:lstStyle/>
                    <a:p>
                      <a:r>
                        <a:rPr lang="en-ZA" sz="1800" b="1"/>
                        <a:t>Attribute 2: pH</a:t>
                      </a:r>
                      <a:endParaRPr lang="en-ZA" sz="1800" b="1">
                        <a:latin typeface="Tw Cen MT" panose="020B0602020104020603" pitchFamily="34" charset="0"/>
                      </a:endParaRPr>
                    </a:p>
                  </a:txBody>
                  <a:tcPr/>
                </a:tc>
                <a:extLst>
                  <a:ext uri="{0D108BD9-81ED-4DB2-BD59-A6C34878D82A}">
                    <a16:rowId xmlns:a16="http://schemas.microsoft.com/office/drawing/2014/main" val="1112235950"/>
                  </a:ext>
                </a:extLst>
              </a:tr>
              <a:tr h="346098">
                <a:tc>
                  <a:txBody>
                    <a:bodyPr/>
                    <a:lstStyle/>
                    <a:p>
                      <a:r>
                        <a:rPr lang="en-ZA" sz="1800" b="1"/>
                        <a:t>Medicine A</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extLst>
                  <a:ext uri="{0D108BD9-81ED-4DB2-BD59-A6C34878D82A}">
                    <a16:rowId xmlns:a16="http://schemas.microsoft.com/office/drawing/2014/main" val="2736970647"/>
                  </a:ext>
                </a:extLst>
              </a:tr>
              <a:tr h="346098">
                <a:tc>
                  <a:txBody>
                    <a:bodyPr/>
                    <a:lstStyle/>
                    <a:p>
                      <a:r>
                        <a:rPr lang="en-ZA" sz="1800" b="1"/>
                        <a:t>Medicine B</a:t>
                      </a:r>
                      <a:endParaRPr lang="en-ZA" sz="1800" b="1">
                        <a:latin typeface="Tw Cen MT" panose="020B0602020104020603" pitchFamily="34" charset="0"/>
                      </a:endParaRPr>
                    </a:p>
                  </a:txBody>
                  <a:tcPr/>
                </a:tc>
                <a:tc>
                  <a:txBody>
                    <a:bodyPr/>
                    <a:lstStyle/>
                    <a:p>
                      <a:r>
                        <a:rPr lang="en-ZA" sz="1800" b="1"/>
                        <a:t>2</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extLst>
                  <a:ext uri="{0D108BD9-81ED-4DB2-BD59-A6C34878D82A}">
                    <a16:rowId xmlns:a16="http://schemas.microsoft.com/office/drawing/2014/main" val="2969782343"/>
                  </a:ext>
                </a:extLst>
              </a:tr>
              <a:tr h="346098">
                <a:tc>
                  <a:txBody>
                    <a:bodyPr/>
                    <a:lstStyle/>
                    <a:p>
                      <a:r>
                        <a:rPr lang="en-ZA" sz="1800" b="1"/>
                        <a:t>Medicine C</a:t>
                      </a:r>
                      <a:endParaRPr lang="en-ZA" sz="1800" b="1">
                        <a:latin typeface="Tw Cen MT" panose="020B0602020104020603" pitchFamily="34" charset="0"/>
                      </a:endParaRPr>
                    </a:p>
                  </a:txBody>
                  <a:tcPr/>
                </a:tc>
                <a:tc>
                  <a:txBody>
                    <a:bodyPr/>
                    <a:lstStyle/>
                    <a:p>
                      <a:r>
                        <a:rPr lang="en-ZA" sz="1800" b="1"/>
                        <a:t>4</a:t>
                      </a:r>
                      <a:endParaRPr lang="en-ZA" sz="1800" b="1">
                        <a:latin typeface="Tw Cen MT" panose="020B0602020104020603" pitchFamily="34" charset="0"/>
                      </a:endParaRPr>
                    </a:p>
                  </a:txBody>
                  <a:tcPr/>
                </a:tc>
                <a:tc>
                  <a:txBody>
                    <a:bodyPr/>
                    <a:lstStyle/>
                    <a:p>
                      <a:r>
                        <a:rPr lang="en-ZA" sz="1800" b="1"/>
                        <a:t>3</a:t>
                      </a:r>
                      <a:endParaRPr lang="en-ZA" sz="1800" b="1">
                        <a:latin typeface="Tw Cen MT" panose="020B0602020104020603" pitchFamily="34" charset="0"/>
                      </a:endParaRPr>
                    </a:p>
                  </a:txBody>
                  <a:tcPr/>
                </a:tc>
                <a:extLst>
                  <a:ext uri="{0D108BD9-81ED-4DB2-BD59-A6C34878D82A}">
                    <a16:rowId xmlns:a16="http://schemas.microsoft.com/office/drawing/2014/main" val="1472546064"/>
                  </a:ext>
                </a:extLst>
              </a:tr>
              <a:tr h="346098">
                <a:tc>
                  <a:txBody>
                    <a:bodyPr/>
                    <a:lstStyle/>
                    <a:p>
                      <a:r>
                        <a:rPr lang="en-ZA" sz="1800" b="1"/>
                        <a:t>Medicine D</a:t>
                      </a:r>
                      <a:endParaRPr lang="en-ZA" sz="1800" b="1">
                        <a:latin typeface="Tw Cen MT" panose="020B0602020104020603" pitchFamily="34" charset="0"/>
                      </a:endParaRPr>
                    </a:p>
                  </a:txBody>
                  <a:tcPr/>
                </a:tc>
                <a:tc>
                  <a:txBody>
                    <a:bodyPr/>
                    <a:lstStyle/>
                    <a:p>
                      <a:r>
                        <a:rPr lang="en-ZA" sz="1800" b="1"/>
                        <a:t>5</a:t>
                      </a:r>
                      <a:endParaRPr lang="en-ZA" sz="1800" b="1">
                        <a:latin typeface="Tw Cen MT" panose="020B0602020104020603" pitchFamily="34" charset="0"/>
                      </a:endParaRPr>
                    </a:p>
                  </a:txBody>
                  <a:tcPr/>
                </a:tc>
                <a:tc>
                  <a:txBody>
                    <a:bodyPr/>
                    <a:lstStyle/>
                    <a:p>
                      <a:r>
                        <a:rPr lang="en-ZA" sz="1800" b="1"/>
                        <a:t>4</a:t>
                      </a:r>
                      <a:endParaRPr lang="en-ZA" sz="1800" b="1">
                        <a:latin typeface="Tw Cen MT" panose="020B0602020104020603" pitchFamily="34" charset="0"/>
                      </a:endParaRPr>
                    </a:p>
                  </a:txBody>
                  <a:tcPr/>
                </a:tc>
                <a:extLst>
                  <a:ext uri="{0D108BD9-81ED-4DB2-BD59-A6C34878D82A}">
                    <a16:rowId xmlns:a16="http://schemas.microsoft.com/office/drawing/2014/main" val="1701677011"/>
                  </a:ext>
                </a:extLst>
              </a:tr>
            </a:tbl>
          </a:graphicData>
        </a:graphic>
      </p:graphicFrame>
    </p:spTree>
    <p:extLst>
      <p:ext uri="{BB962C8B-B14F-4D97-AF65-F5344CB8AC3E}">
        <p14:creationId xmlns:p14="http://schemas.microsoft.com/office/powerpoint/2010/main" val="2278929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C71BC-38DC-4F02-AFD4-39CF22E7F9C8}"/>
              </a:ext>
            </a:extLst>
          </p:cNvPr>
          <p:cNvSpPr>
            <a:spLocks noGrp="1"/>
          </p:cNvSpPr>
          <p:nvPr>
            <p:ph type="title"/>
          </p:nvPr>
        </p:nvSpPr>
        <p:spPr>
          <a:xfrm>
            <a:off x="838201" y="365126"/>
            <a:ext cx="8970818" cy="604692"/>
          </a:xfrm>
        </p:spPr>
        <p:txBody>
          <a:bodyPr>
            <a:normAutofit/>
          </a:bodyPr>
          <a:lstStyle/>
          <a:p>
            <a:pPr algn="ctr"/>
            <a:r>
              <a:rPr lang="en-ZA" sz="3600" b="1">
                <a:latin typeface="Tw Cen MT" panose="020B0602020104020603" pitchFamily="34" charset="0"/>
              </a:rPr>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64A4A8-605C-4AA2-9E04-D03B3E6A5AEE}"/>
                  </a:ext>
                </a:extLst>
              </p:cNvPr>
              <p:cNvSpPr>
                <a:spLocks noGrp="1"/>
              </p:cNvSpPr>
              <p:nvPr>
                <p:ph sz="half" idx="1"/>
              </p:nvPr>
            </p:nvSpPr>
            <p:spPr>
              <a:xfrm>
                <a:off x="554183" y="1155032"/>
                <a:ext cx="11083636" cy="943932"/>
              </a:xfrm>
            </p:spPr>
            <p:txBody>
              <a:bodyPr>
                <a:normAutofit/>
              </a:bodyPr>
              <a:lstStyle/>
              <a:p>
                <a:r>
                  <a:rPr lang="en-ZA" b="0" i="0" u="none" strike="noStrike" baseline="0">
                    <a:solidFill>
                      <a:srgbClr val="000000"/>
                    </a:solidFill>
                    <a:latin typeface="Tw Cen MT" panose="020B0602020104020603" pitchFamily="34" charset="0"/>
                  </a:rPr>
                  <a:t>Each medicine represents one point with two features </a:t>
                </a:r>
                <a14:m>
                  <m:oMath xmlns:m="http://schemas.openxmlformats.org/officeDocument/2006/math">
                    <m:r>
                      <a:rPr lang="en-ZA" b="0" i="1" smtClean="0">
                        <a:solidFill>
                          <a:srgbClr val="FF0000"/>
                        </a:solidFill>
                        <a:latin typeface="Cambria Math" panose="02040503050406030204" pitchFamily="18" charset="0"/>
                      </a:rPr>
                      <m:t>(</m:t>
                    </m:r>
                    <m:r>
                      <a:rPr lang="en-ZA" b="0" i="1" smtClean="0">
                        <a:solidFill>
                          <a:srgbClr val="FF0000"/>
                        </a:solidFill>
                        <a:latin typeface="Cambria Math" panose="02040503050406030204" pitchFamily="18" charset="0"/>
                      </a:rPr>
                      <m:t>𝑋</m:t>
                    </m:r>
                    <m:r>
                      <a:rPr lang="en-ZA" b="0" i="1" smtClean="0">
                        <a:solidFill>
                          <a:srgbClr val="FF0000"/>
                        </a:solidFill>
                        <a:latin typeface="Cambria Math" panose="02040503050406030204" pitchFamily="18" charset="0"/>
                      </a:rPr>
                      <m:t>,</m:t>
                    </m:r>
                    <m:r>
                      <a:rPr lang="en-ZA" b="0" i="1" smtClean="0">
                        <a:solidFill>
                          <a:srgbClr val="FF0000"/>
                        </a:solidFill>
                        <a:latin typeface="Cambria Math" panose="02040503050406030204" pitchFamily="18" charset="0"/>
                      </a:rPr>
                      <m:t>𝑌</m:t>
                    </m:r>
                    <m:r>
                      <a:rPr lang="en-ZA" b="0" i="1" smtClean="0">
                        <a:solidFill>
                          <a:srgbClr val="FF0000"/>
                        </a:solidFill>
                        <a:latin typeface="Cambria Math" panose="02040503050406030204" pitchFamily="18" charset="0"/>
                      </a:rPr>
                      <m:t>)</m:t>
                    </m:r>
                  </m:oMath>
                </a14:m>
                <a:r>
                  <a:rPr lang="en-ZA" b="0" i="0" u="none" strike="noStrike" baseline="0">
                    <a:solidFill>
                      <a:srgbClr val="000000"/>
                    </a:solidFill>
                    <a:latin typeface="Tw Cen MT" panose="020B0602020104020603" pitchFamily="34" charset="0"/>
                  </a:rPr>
                  <a:t> that we can represent it as coordinate in a feature space as shown below;</a:t>
                </a:r>
              </a:p>
              <a:p>
                <a:pPr marL="0" indent="0">
                  <a:buNone/>
                </a:pPr>
                <a:endParaRPr lang="en-ZA" b="0" i="0" u="none" strike="noStrike" baseline="0">
                  <a:solidFill>
                    <a:srgbClr val="000000"/>
                  </a:solidFill>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F064A4A8-605C-4AA2-9E04-D03B3E6A5AEE}"/>
                  </a:ext>
                </a:extLst>
              </p:cNvPr>
              <p:cNvSpPr>
                <a:spLocks noGrp="1" noRot="1" noChangeAspect="1" noMove="1" noResize="1" noEditPoints="1" noAdjustHandles="1" noChangeArrowheads="1" noChangeShapeType="1" noTextEdit="1"/>
              </p:cNvSpPr>
              <p:nvPr>
                <p:ph sz="half" idx="1"/>
              </p:nvPr>
            </p:nvSpPr>
            <p:spPr>
              <a:xfrm>
                <a:off x="554183" y="1155032"/>
                <a:ext cx="11083636" cy="943932"/>
              </a:xfrm>
              <a:blipFill>
                <a:blip r:embed="rId2"/>
                <a:stretch>
                  <a:fillRect l="-990" t="-10323" r="-605" b="-9677"/>
                </a:stretch>
              </a:blipFill>
            </p:spPr>
            <p:txBody>
              <a:bodyPr/>
              <a:lstStyle/>
              <a:p>
                <a:r>
                  <a:rPr lang="en-US">
                    <a:noFill/>
                  </a:rPr>
                  <a:t> </a:t>
                </a:r>
              </a:p>
            </p:txBody>
          </p:sp>
        </mc:Fallback>
      </mc:AlternateContent>
      <p:pic>
        <p:nvPicPr>
          <p:cNvPr id="2050" name="Picture 2" descr="features space">
            <a:extLst>
              <a:ext uri="{FF2B5EF4-FFF2-40B4-BE49-F238E27FC236}">
                <a16:creationId xmlns:a16="http://schemas.microsoft.com/office/drawing/2014/main" id="{44515522-5B60-4ACE-8151-8E1BC75E2CA3}"/>
              </a:ext>
            </a:extLst>
          </p:cNvPr>
          <p:cNvPicPr>
            <a:picLocks noGrp="1" noChangeAspect="1" noChangeArrowheads="1"/>
          </p:cNvPicPr>
          <p:nvPr>
            <p:ph sz="half" idx="2"/>
          </p:nvPr>
        </p:nvPicPr>
        <p:blipFill rotWithShape="1">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l="5744" t="4604" r="4392" b="6924"/>
          <a:stretch/>
        </p:blipFill>
        <p:spPr bwMode="auto">
          <a:xfrm>
            <a:off x="3807725" y="2647666"/>
            <a:ext cx="4176215" cy="345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81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913C-33C2-4AC3-9ACE-E2BA0DE0D03F}"/>
              </a:ext>
            </a:extLst>
          </p:cNvPr>
          <p:cNvSpPr>
            <a:spLocks noGrp="1"/>
          </p:cNvSpPr>
          <p:nvPr>
            <p:ph type="title"/>
          </p:nvPr>
        </p:nvSpPr>
        <p:spPr>
          <a:xfrm>
            <a:off x="838200" y="365126"/>
            <a:ext cx="8995611" cy="661570"/>
          </a:xfrm>
        </p:spPr>
        <p:txBody>
          <a:bodyPr>
            <a:normAutofit/>
          </a:bodyPr>
          <a:lstStyle/>
          <a:p>
            <a:pPr algn="ctr"/>
            <a:r>
              <a:rPr lang="en-ZA" sz="3600" b="1" strike="noStrike" baseline="0">
                <a:solidFill>
                  <a:srgbClr val="000000"/>
                </a:solidFill>
                <a:latin typeface="Tw Cen MT" panose="020B0602020104020603" pitchFamily="34" charset="0"/>
              </a:rPr>
              <a:t>Iteration-0</a:t>
            </a:r>
            <a:endParaRPr lang="en-ZA" sz="3600">
              <a:latin typeface="Tw Cen MT" panose="020B0602020104020603"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7AB25-F573-4ACF-92B1-83E1F1431436}"/>
                  </a:ext>
                </a:extLst>
              </p:cNvPr>
              <p:cNvSpPr>
                <a:spLocks noGrp="1"/>
              </p:cNvSpPr>
              <p:nvPr>
                <p:ph sz="half" idx="1"/>
              </p:nvPr>
            </p:nvSpPr>
            <p:spPr>
              <a:xfrm>
                <a:off x="900546" y="1283369"/>
                <a:ext cx="10521433" cy="2406316"/>
              </a:xfrm>
            </p:spPr>
            <p:txBody>
              <a:bodyPr>
                <a:normAutofit/>
              </a:bodyPr>
              <a:lstStyle/>
              <a:p>
                <a:pPr marL="0" indent="0">
                  <a:buNone/>
                </a:pPr>
                <a:r>
                  <a:rPr lang="en-ZA" sz="2800" b="1" i="1" strike="noStrike" baseline="0">
                    <a:solidFill>
                      <a:srgbClr val="000000"/>
                    </a:solidFill>
                    <a:latin typeface="Tw Cen MT" panose="020B0602020104020603" pitchFamily="34" charset="0"/>
                  </a:rPr>
                  <a:t>1. </a:t>
                </a:r>
                <a:r>
                  <a:rPr lang="en-ZA" sz="2800" b="1" i="1" u="sng" strike="noStrike" baseline="0">
                    <a:solidFill>
                      <a:srgbClr val="000000"/>
                    </a:solidFill>
                    <a:latin typeface="Tw Cen MT" panose="020B0602020104020603" pitchFamily="34" charset="0"/>
                  </a:rPr>
                  <a:t>Initial value of Centroids</a:t>
                </a:r>
                <a:r>
                  <a:rPr lang="en-ZA" sz="2800" b="0" i="1" u="sng" strike="noStrike" baseline="0">
                    <a:solidFill>
                      <a:srgbClr val="000000"/>
                    </a:solidFill>
                    <a:latin typeface="Tw Cen MT" panose="020B0602020104020603" pitchFamily="34" charset="0"/>
                  </a:rPr>
                  <a:t>:</a:t>
                </a:r>
                <a:endParaRPr lang="en-ZA" sz="2800" b="0" i="0" u="none" strike="noStrike" baseline="0">
                  <a:solidFill>
                    <a:srgbClr val="000000"/>
                  </a:solidFill>
                  <a:latin typeface="Tw Cen MT" panose="020B0602020104020603" pitchFamily="34" charset="0"/>
                </a:endParaRPr>
              </a:p>
              <a:p>
                <a:r>
                  <a:rPr lang="en-ZA" sz="2800" b="0" i="0" u="none" strike="noStrike" baseline="0">
                    <a:solidFill>
                      <a:srgbClr val="000000"/>
                    </a:solidFill>
                    <a:latin typeface="Tw Cen MT" panose="020B0602020104020603" pitchFamily="34" charset="0"/>
                  </a:rPr>
                  <a:t>Suppose we use medicine A and medicine B as the first centroids.</a:t>
                </a:r>
              </a:p>
              <a:p>
                <a:r>
                  <a:rPr lang="en-ZA" sz="2800" b="0" i="0" u="none" strike="noStrike" baseline="0">
                    <a:solidFill>
                      <a:srgbClr val="000000"/>
                    </a:solidFill>
                    <a:latin typeface="Tw Cen MT" panose="020B0602020104020603" pitchFamily="34" charset="0"/>
                  </a:rPr>
                  <a:t>Let </a:t>
                </a:r>
                <a14:m>
                  <m:oMath xmlns:m="http://schemas.openxmlformats.org/officeDocument/2006/math">
                    <m:sSub>
                      <m:sSubPr>
                        <m:ctrlPr>
                          <a:rPr lang="en-ZA" i="1">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i="1">
                            <a:solidFill>
                              <a:srgbClr val="FF0000"/>
                            </a:solidFill>
                            <a:latin typeface="Cambria Math" panose="02040503050406030204" pitchFamily="18" charset="0"/>
                          </a:rPr>
                          <m:t>1</m:t>
                        </m:r>
                      </m:sub>
                    </m:sSub>
                  </m:oMath>
                </a14:m>
                <a:r>
                  <a:rPr lang="en-ZA" sz="2800" b="0" i="0" u="none" strike="noStrike" baseline="0">
                    <a:solidFill>
                      <a:srgbClr val="000000"/>
                    </a:solidFill>
                    <a:latin typeface="Tw Cen MT" panose="020B0602020104020603" pitchFamily="34" charset="0"/>
                  </a:rPr>
                  <a:t> and </a:t>
                </a:r>
                <a14:m>
                  <m:oMath xmlns:m="http://schemas.openxmlformats.org/officeDocument/2006/math">
                    <m:sSub>
                      <m:sSubPr>
                        <m:ctrlPr>
                          <a:rPr lang="en-ZA" i="1">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b="0" i="1" smtClean="0">
                            <a:solidFill>
                              <a:srgbClr val="FF0000"/>
                            </a:solidFill>
                            <a:latin typeface="Cambria Math" panose="02040503050406030204" pitchFamily="18" charset="0"/>
                          </a:rPr>
                          <m:t>2</m:t>
                        </m:r>
                      </m:sub>
                    </m:sSub>
                  </m:oMath>
                </a14:m>
                <a:r>
                  <a:rPr lang="en-ZA" sz="2800" b="0" i="0" u="none" strike="noStrike" baseline="0">
                    <a:solidFill>
                      <a:srgbClr val="000000"/>
                    </a:solidFill>
                    <a:latin typeface="Tw Cen MT" panose="020B0602020104020603" pitchFamily="34" charset="0"/>
                  </a:rPr>
                  <a:t> denote the coordinate of the centroids, then </a:t>
                </a:r>
                <a14:m>
                  <m:oMath xmlns:m="http://schemas.openxmlformats.org/officeDocument/2006/math">
                    <m:sSub>
                      <m:sSubPr>
                        <m:ctrlPr>
                          <a:rPr lang="en-ZA" sz="2800" b="0" i="1" smtClean="0">
                            <a:solidFill>
                              <a:srgbClr val="FF0000"/>
                            </a:solidFill>
                            <a:latin typeface="Cambria Math" panose="02040503050406030204" pitchFamily="18" charset="0"/>
                          </a:rPr>
                        </m:ctrlPr>
                      </m:sSubPr>
                      <m:e>
                        <m:r>
                          <a:rPr lang="en-ZA" sz="2800" b="0" i="1" smtClean="0">
                            <a:solidFill>
                              <a:srgbClr val="FF0000"/>
                            </a:solidFill>
                            <a:latin typeface="Cambria Math" panose="02040503050406030204" pitchFamily="18" charset="0"/>
                          </a:rPr>
                          <m:t>𝑐</m:t>
                        </m:r>
                      </m:e>
                      <m:sub>
                        <m:r>
                          <a:rPr lang="en-ZA" sz="2800" b="0" i="1" smtClean="0">
                            <a:solidFill>
                              <a:srgbClr val="FF0000"/>
                            </a:solidFill>
                            <a:latin typeface="Cambria Math" panose="02040503050406030204" pitchFamily="18" charset="0"/>
                          </a:rPr>
                          <m:t>1</m:t>
                        </m:r>
                      </m:sub>
                    </m:sSub>
                    <m:r>
                      <a:rPr lang="en-ZA" sz="2800" b="0" i="1" smtClean="0">
                        <a:solidFill>
                          <a:srgbClr val="FF0000"/>
                        </a:solidFill>
                        <a:latin typeface="Cambria Math" panose="02040503050406030204" pitchFamily="18" charset="0"/>
                      </a:rPr>
                      <m:t>=(1;1)</m:t>
                    </m:r>
                  </m:oMath>
                </a14:m>
                <a:r>
                  <a:rPr lang="en-ZA" sz="2800" b="0" i="0" u="none" strike="noStrike" baseline="0">
                    <a:solidFill>
                      <a:srgbClr val="000000"/>
                    </a:solidFill>
                    <a:latin typeface="Tw Cen MT" panose="020B0602020104020603" pitchFamily="34" charset="0"/>
                  </a:rPr>
                  <a:t> &amp; </a:t>
                </a:r>
                <a14:m>
                  <m:oMath xmlns:m="http://schemas.openxmlformats.org/officeDocument/2006/math">
                    <m:sSub>
                      <m:sSubPr>
                        <m:ctrlPr>
                          <a:rPr lang="en-ZA" i="1">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b="0" i="1" smtClean="0">
                            <a:solidFill>
                              <a:srgbClr val="FF0000"/>
                            </a:solidFill>
                            <a:latin typeface="Cambria Math" panose="02040503050406030204" pitchFamily="18" charset="0"/>
                          </a:rPr>
                          <m:t>2</m:t>
                        </m:r>
                      </m:sub>
                    </m:sSub>
                    <m:r>
                      <a:rPr lang="en-ZA" b="0" i="1" smtClean="0">
                        <a:solidFill>
                          <a:srgbClr val="FF0000"/>
                        </a:solidFill>
                        <a:latin typeface="Cambria Math" panose="02040503050406030204" pitchFamily="18" charset="0"/>
                      </a:rPr>
                      <m:t>=(2;1)</m:t>
                    </m:r>
                  </m:oMath>
                </a14:m>
                <a:r>
                  <a:rPr lang="en-ZA" sz="2800" b="0" i="0" u="none" strike="noStrike" baseline="0">
                    <a:solidFill>
                      <a:srgbClr val="000000"/>
                    </a:solidFill>
                    <a:latin typeface="Tw Cen MT" panose="020B0602020104020603" pitchFamily="34" charset="0"/>
                  </a:rPr>
                  <a:t>. </a:t>
                </a:r>
              </a:p>
              <a:p>
                <a:endParaRPr lang="en-ZA">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B217AB25-F573-4ACF-92B1-83E1F1431436}"/>
                  </a:ext>
                </a:extLst>
              </p:cNvPr>
              <p:cNvSpPr>
                <a:spLocks noGrp="1" noRot="1" noChangeAspect="1" noMove="1" noResize="1" noEditPoints="1" noAdjustHandles="1" noChangeArrowheads="1" noChangeShapeType="1" noTextEdit="1"/>
              </p:cNvSpPr>
              <p:nvPr>
                <p:ph sz="half" idx="1"/>
              </p:nvPr>
            </p:nvSpPr>
            <p:spPr>
              <a:xfrm>
                <a:off x="900546" y="1283369"/>
                <a:ext cx="10521433" cy="2406316"/>
              </a:xfrm>
              <a:blipFill>
                <a:blip r:embed="rId2"/>
                <a:stretch>
                  <a:fillRect l="-1217" t="-4315"/>
                </a:stretch>
              </a:blipFill>
            </p:spPr>
            <p:txBody>
              <a:bodyPr/>
              <a:lstStyle/>
              <a:p>
                <a:r>
                  <a:rPr lang="en-US">
                    <a:noFill/>
                  </a:rPr>
                  <a:t> </a:t>
                </a:r>
              </a:p>
            </p:txBody>
          </p:sp>
        </mc:Fallback>
      </mc:AlternateContent>
      <p:pic>
        <p:nvPicPr>
          <p:cNvPr id="3074" name="Picture 2" descr="k means clustering iteration 0">
            <a:extLst>
              <a:ext uri="{FF2B5EF4-FFF2-40B4-BE49-F238E27FC236}">
                <a16:creationId xmlns:a16="http://schemas.microsoft.com/office/drawing/2014/main" id="{4EBE9374-D1DE-4008-84D2-1AD79E80A8BB}"/>
              </a:ext>
            </a:extLst>
          </p:cNvPr>
          <p:cNvPicPr>
            <a:picLocks noGrp="1" noChangeAspect="1" noChangeArrowheads="1"/>
          </p:cNvPicPr>
          <p:nvPr>
            <p:ph sz="half" idx="2"/>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8800"/>
                    </a14:imgEffect>
                    <a14:imgEffect>
                      <a14:brightnessContrast bright="20000" contrast="-40000"/>
                    </a14:imgEffect>
                  </a14:imgLayer>
                </a14:imgProps>
              </a:ext>
              <a:ext uri="{28A0092B-C50C-407E-A947-70E740481C1C}">
                <a14:useLocalDpi xmlns:a14="http://schemas.microsoft.com/office/drawing/2010/main" val="0"/>
              </a:ext>
            </a:extLst>
          </a:blip>
          <a:srcRect l="3493" t="15736" r="3493" b="5260"/>
          <a:stretch/>
        </p:blipFill>
        <p:spPr bwMode="auto">
          <a:xfrm>
            <a:off x="3670727" y="3156284"/>
            <a:ext cx="3934690"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316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What is Machine Learning</a:t>
            </a:r>
          </a:p>
        </p:txBody>
      </p:sp>
      <p:sp>
        <p:nvSpPr>
          <p:cNvPr id="3" name="Content Placeholder 2"/>
          <p:cNvSpPr>
            <a:spLocks noGrp="1"/>
          </p:cNvSpPr>
          <p:nvPr>
            <p:ph idx="1"/>
          </p:nvPr>
        </p:nvSpPr>
        <p:spPr/>
        <p:txBody>
          <a:bodyPr>
            <a:normAutofit lnSpcReduction="10000"/>
          </a:bodyPr>
          <a:lstStyle/>
          <a:p>
            <a:pPr marL="0" indent="0">
              <a:buNone/>
            </a:pPr>
            <a:r>
              <a:rPr lang="en-ZA" b="0" i="0" u="none" strike="noStrike" baseline="0">
                <a:solidFill>
                  <a:srgbClr val="FF00FF"/>
                </a:solidFill>
                <a:latin typeface="LCMSS8"/>
              </a:rPr>
              <a:t>“How do we create computer programs that improve with experience?"</a:t>
            </a:r>
          </a:p>
          <a:p>
            <a:pPr marL="0" indent="0">
              <a:buNone/>
            </a:pPr>
            <a:r>
              <a:rPr lang="en-ZA" b="0" i="0" u="none" strike="noStrike" baseline="0">
                <a:solidFill>
                  <a:srgbClr val="000000"/>
                </a:solidFill>
                <a:latin typeface="LCMSS8"/>
              </a:rPr>
              <a:t>								</a:t>
            </a:r>
            <a:r>
              <a:rPr lang="en-ZA" b="0" i="0" u="none" strike="noStrike" baseline="0">
                <a:solidFill>
                  <a:srgbClr val="FF0000"/>
                </a:solidFill>
                <a:latin typeface="LCMSS8"/>
              </a:rPr>
              <a:t>Tom Mitchell</a:t>
            </a:r>
          </a:p>
          <a:p>
            <a:pPr marL="0" indent="0">
              <a:buNone/>
            </a:pPr>
            <a:endParaRPr lang="en-ZA">
              <a:solidFill>
                <a:srgbClr val="FF0000"/>
              </a:solidFill>
              <a:latin typeface="LCMSS8"/>
            </a:endParaRPr>
          </a:p>
          <a:p>
            <a:pPr marL="0" indent="0">
              <a:buNone/>
            </a:pPr>
            <a:r>
              <a:rPr lang="en-ZA">
                <a:solidFill>
                  <a:srgbClr val="000080"/>
                </a:solidFill>
                <a:latin typeface="LCMSS8"/>
              </a:rPr>
              <a:t>“</a:t>
            </a:r>
            <a:r>
              <a:rPr lang="en-ZA" b="0" i="0" u="none" strike="noStrike" baseline="0">
                <a:solidFill>
                  <a:srgbClr val="000080"/>
                </a:solidFill>
                <a:latin typeface="LCMSS8"/>
              </a:rPr>
              <a:t>A computer program is said to </a:t>
            </a:r>
            <a:r>
              <a:rPr lang="en-ZA" b="0" i="0" u="none" strike="noStrike" baseline="0">
                <a:solidFill>
                  <a:srgbClr val="000080"/>
                </a:solidFill>
                <a:latin typeface="LCMSSB8"/>
              </a:rPr>
              <a:t>learn </a:t>
            </a:r>
            <a:r>
              <a:rPr lang="en-ZA" b="0" i="0" u="none" strike="noStrike" baseline="0">
                <a:solidFill>
                  <a:srgbClr val="000080"/>
                </a:solidFill>
                <a:latin typeface="LCMSS8"/>
              </a:rPr>
              <a:t>from experience </a:t>
            </a:r>
            <a:r>
              <a:rPr lang="en-ZA" b="0" i="1" u="none" strike="noStrike" baseline="0">
                <a:solidFill>
                  <a:srgbClr val="000080"/>
                </a:solidFill>
                <a:latin typeface="CMMI8"/>
              </a:rPr>
              <a:t>E</a:t>
            </a:r>
            <a:r>
              <a:rPr lang="en-ZA" b="0" i="0" u="none" strike="noStrike" baseline="0">
                <a:solidFill>
                  <a:srgbClr val="000080"/>
                </a:solidFill>
                <a:latin typeface="CMMI8"/>
              </a:rPr>
              <a:t> </a:t>
            </a:r>
            <a:r>
              <a:rPr lang="en-ZA" b="0" i="0" u="none" strike="noStrike" baseline="0">
                <a:solidFill>
                  <a:srgbClr val="000080"/>
                </a:solidFill>
                <a:latin typeface="LCMSS8"/>
              </a:rPr>
              <a:t>with</a:t>
            </a:r>
          </a:p>
          <a:p>
            <a:pPr marL="0" indent="0">
              <a:buNone/>
            </a:pPr>
            <a:r>
              <a:rPr lang="en-ZA" b="0" i="0" u="none" strike="noStrike" baseline="0">
                <a:solidFill>
                  <a:srgbClr val="000080"/>
                </a:solidFill>
                <a:latin typeface="LCMSS8"/>
              </a:rPr>
              <a:t>respect to some class of tasks </a:t>
            </a:r>
            <a:r>
              <a:rPr lang="en-ZA" b="0" i="1" u="none" strike="noStrike" baseline="0">
                <a:solidFill>
                  <a:srgbClr val="000080"/>
                </a:solidFill>
                <a:latin typeface="CMMI8"/>
              </a:rPr>
              <a:t>T</a:t>
            </a:r>
            <a:r>
              <a:rPr lang="en-ZA" b="0" i="0" u="none" strike="noStrike" baseline="0">
                <a:solidFill>
                  <a:srgbClr val="000080"/>
                </a:solidFill>
                <a:latin typeface="CMMI8"/>
              </a:rPr>
              <a:t> </a:t>
            </a:r>
            <a:r>
              <a:rPr lang="en-ZA" b="0" i="0" u="none" strike="noStrike" baseline="0">
                <a:solidFill>
                  <a:srgbClr val="000080"/>
                </a:solidFill>
                <a:latin typeface="LCMSS8"/>
              </a:rPr>
              <a:t>and performance measure </a:t>
            </a:r>
            <a:r>
              <a:rPr lang="en-ZA" b="0" i="1" u="none" strike="noStrike" baseline="0">
                <a:solidFill>
                  <a:srgbClr val="000080"/>
                </a:solidFill>
                <a:latin typeface="CMMI8"/>
              </a:rPr>
              <a:t>P</a:t>
            </a:r>
            <a:r>
              <a:rPr lang="en-ZA" b="0" i="0" u="none" strike="noStrike" baseline="0">
                <a:solidFill>
                  <a:srgbClr val="000080"/>
                </a:solidFill>
                <a:latin typeface="LCMSS8"/>
              </a:rPr>
              <a:t>, if</a:t>
            </a:r>
          </a:p>
          <a:p>
            <a:pPr marL="0" indent="0">
              <a:buNone/>
            </a:pPr>
            <a:r>
              <a:rPr lang="en-ZA" b="0" i="0" u="none" strike="noStrike" baseline="0">
                <a:solidFill>
                  <a:srgbClr val="000080"/>
                </a:solidFill>
                <a:latin typeface="LCMSS8"/>
              </a:rPr>
              <a:t>its performance at tasks in </a:t>
            </a:r>
            <a:r>
              <a:rPr lang="en-ZA" b="0" i="1" u="none" strike="noStrike" baseline="0">
                <a:solidFill>
                  <a:srgbClr val="000080"/>
                </a:solidFill>
                <a:latin typeface="CMMI8"/>
              </a:rPr>
              <a:t>T</a:t>
            </a:r>
            <a:r>
              <a:rPr lang="en-ZA" b="0" i="0" u="none" strike="noStrike" baseline="0">
                <a:solidFill>
                  <a:srgbClr val="000080"/>
                </a:solidFill>
                <a:latin typeface="LCMSS8"/>
              </a:rPr>
              <a:t>, as measured by </a:t>
            </a:r>
            <a:r>
              <a:rPr lang="en-ZA" b="0" i="1" u="none" strike="noStrike" baseline="0">
                <a:solidFill>
                  <a:srgbClr val="000080"/>
                </a:solidFill>
                <a:latin typeface="CMMI8"/>
              </a:rPr>
              <a:t>P</a:t>
            </a:r>
            <a:r>
              <a:rPr lang="en-ZA" b="0" i="0" u="none" strike="noStrike" baseline="0">
                <a:solidFill>
                  <a:srgbClr val="000080"/>
                </a:solidFill>
                <a:latin typeface="LCMSS8"/>
              </a:rPr>
              <a:t>, improves with</a:t>
            </a:r>
          </a:p>
          <a:p>
            <a:pPr marL="0" indent="0">
              <a:buNone/>
            </a:pPr>
            <a:r>
              <a:rPr lang="en-ZA" b="0" i="0" u="none" strike="noStrike" baseline="0">
                <a:solidFill>
                  <a:srgbClr val="000080"/>
                </a:solidFill>
                <a:latin typeface="LCMSS8"/>
              </a:rPr>
              <a:t>experience </a:t>
            </a:r>
            <a:r>
              <a:rPr lang="en-ZA" b="0" i="1" u="none" strike="noStrike" baseline="0">
                <a:solidFill>
                  <a:srgbClr val="000080"/>
                </a:solidFill>
                <a:latin typeface="CMMI8"/>
              </a:rPr>
              <a:t>E</a:t>
            </a:r>
            <a:r>
              <a:rPr lang="en-ZA" b="0" i="0" u="none" strike="noStrike" baseline="0">
                <a:solidFill>
                  <a:srgbClr val="000080"/>
                </a:solidFill>
                <a:latin typeface="LCMSS8"/>
              </a:rPr>
              <a:t>. "</a:t>
            </a:r>
          </a:p>
          <a:p>
            <a:pPr marL="0" indent="0">
              <a:buNone/>
            </a:pPr>
            <a:r>
              <a:rPr lang="en-ZA" b="0" i="0" u="none" strike="noStrike" baseline="0">
                <a:solidFill>
                  <a:srgbClr val="000000"/>
                </a:solidFill>
                <a:latin typeface="LCMSS8"/>
              </a:rPr>
              <a:t>				Tom Mitchell. Machine Learning 1997.</a:t>
            </a:r>
            <a:endParaRPr lang="en-ZA">
              <a:solidFill>
                <a:srgbClr val="FF0000"/>
              </a:solidFill>
            </a:endParaRPr>
          </a:p>
        </p:txBody>
      </p:sp>
    </p:spTree>
    <p:extLst>
      <p:ext uri="{BB962C8B-B14F-4D97-AF65-F5344CB8AC3E}">
        <p14:creationId xmlns:p14="http://schemas.microsoft.com/office/powerpoint/2010/main" val="755284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339D-63D3-4D99-A8CE-1D4C2F2BB99B}"/>
              </a:ext>
            </a:extLst>
          </p:cNvPr>
          <p:cNvSpPr>
            <a:spLocks noGrp="1"/>
          </p:cNvSpPr>
          <p:nvPr>
            <p:ph type="title"/>
          </p:nvPr>
        </p:nvSpPr>
        <p:spPr>
          <a:xfrm>
            <a:off x="838200" y="355501"/>
            <a:ext cx="9027695" cy="677612"/>
          </a:xfrm>
        </p:spPr>
        <p:txBody>
          <a:bodyPr>
            <a:normAutofit/>
          </a:bodyPr>
          <a:lstStyle/>
          <a:p>
            <a:pPr algn="ctr"/>
            <a:r>
              <a:rPr lang="en-ZA" sz="3600" b="1" strike="noStrike" baseline="0">
                <a:solidFill>
                  <a:srgbClr val="000000"/>
                </a:solidFill>
                <a:latin typeface="Tw Cen MT" panose="020B0602020104020603" pitchFamily="34" charset="0"/>
              </a:rPr>
              <a:t>Iteration-0 (Continued)</a:t>
            </a:r>
            <a:endParaRPr lang="en-ZA"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FED9E-B7E8-447C-83F7-505C3163822E}"/>
                  </a:ext>
                </a:extLst>
              </p:cNvPr>
              <p:cNvSpPr>
                <a:spLocks noGrp="1"/>
              </p:cNvSpPr>
              <p:nvPr>
                <p:ph idx="1"/>
              </p:nvPr>
            </p:nvSpPr>
            <p:spPr>
              <a:xfrm>
                <a:off x="838200" y="1042738"/>
                <a:ext cx="10712116" cy="5450136"/>
              </a:xfrm>
            </p:spPr>
            <p:txBody>
              <a:bodyPr>
                <a:noAutofit/>
              </a:bodyPr>
              <a:lstStyle/>
              <a:p>
                <a:pPr marL="0" indent="0">
                  <a:buNone/>
                </a:pPr>
                <a:r>
                  <a:rPr lang="en-ZA" sz="2400" b="1" i="1">
                    <a:solidFill>
                      <a:srgbClr val="000000"/>
                    </a:solidFill>
                    <a:latin typeface="Tw Cen MT" panose="020B0602020104020603" pitchFamily="34" charset="0"/>
                  </a:rPr>
                  <a:t>2. </a:t>
                </a:r>
                <a:r>
                  <a:rPr lang="en-ZA" sz="2400" b="1" i="1" u="sng" strike="noStrike" baseline="0">
                    <a:solidFill>
                      <a:srgbClr val="000000"/>
                    </a:solidFill>
                    <a:latin typeface="Tw Cen MT" panose="020B0602020104020603" pitchFamily="34" charset="0"/>
                  </a:rPr>
                  <a:t>Objects-Centroids Distance: </a:t>
                </a:r>
              </a:p>
              <a:p>
                <a:r>
                  <a:rPr lang="en-ZA" sz="2400">
                    <a:solidFill>
                      <a:srgbClr val="000000"/>
                    </a:solidFill>
                    <a:latin typeface="Tw Cen MT" panose="020B0602020104020603" pitchFamily="34" charset="0"/>
                  </a:rPr>
                  <a:t>Using </a:t>
                </a:r>
                <a:r>
                  <a:rPr lang="en-ZA" sz="2400" b="1" i="1">
                    <a:solidFill>
                      <a:srgbClr val="FF0000"/>
                    </a:solidFill>
                    <a:latin typeface="Tw Cen MT" panose="020B0602020104020603" pitchFamily="34" charset="0"/>
                  </a:rPr>
                  <a:t>Euclidean distance</a:t>
                </a:r>
                <a:r>
                  <a:rPr lang="en-ZA" sz="2400">
                    <a:solidFill>
                      <a:srgbClr val="000000"/>
                    </a:solidFill>
                    <a:latin typeface="Tw Cen MT" panose="020B0602020104020603" pitchFamily="34" charset="0"/>
                  </a:rPr>
                  <a:t>, we have distance matrix;</a:t>
                </a:r>
                <a:r>
                  <a:rPr lang="en-ZA" sz="2400" b="0" i="0" u="none" strike="noStrike" baseline="0">
                    <a:solidFill>
                      <a:srgbClr val="000000"/>
                    </a:solidFill>
                    <a:latin typeface="Tw Cen MT" panose="020B0602020104020603" pitchFamily="34" charset="0"/>
                  </a:rPr>
                  <a:t> </a:t>
                </a:r>
              </a:p>
              <a:p>
                <a:endParaRPr lang="en-ZA" sz="2400" b="0" i="0" u="none" strike="noStrike" baseline="0">
                  <a:solidFill>
                    <a:srgbClr val="000000"/>
                  </a:solidFill>
                  <a:latin typeface="Tw Cen MT" panose="020B0602020104020603"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𝐷</m:t>
                          </m:r>
                        </m:e>
                        <m:sup>
                          <m:r>
                            <a:rPr lang="en-ZA" sz="2400" b="0" i="1" smtClean="0">
                              <a:solidFill>
                                <a:srgbClr val="FF0000"/>
                              </a:solidFill>
                              <a:latin typeface="Cambria Math" panose="02040503050406030204" pitchFamily="18" charset="0"/>
                            </a:rPr>
                            <m:t>0</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0</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3</m:t>
                                </m:r>
                                <m:r>
                                  <a:rPr lang="en-ZA" sz="2400" b="0" i="1" smtClean="0">
                                    <a:solidFill>
                                      <a:srgbClr val="FF0000"/>
                                    </a:solidFill>
                                    <a:latin typeface="Cambria Math" panose="02040503050406030204" pitchFamily="18" charset="0"/>
                                  </a:rPr>
                                  <m:t>.61</m:t>
                                </m:r>
                              </m:e>
                              <m:e>
                                <m:r>
                                  <a:rPr lang="en-ZA" sz="2400" b="0" i="1" smtClean="0">
                                    <a:solidFill>
                                      <a:srgbClr val="FF0000"/>
                                    </a:solidFill>
                                    <a:latin typeface="Cambria Math" panose="02040503050406030204" pitchFamily="18" charset="0"/>
                                  </a:rPr>
                                  <m:t>5</m:t>
                                </m:r>
                              </m:e>
                            </m:mr>
                            <m:mr>
                              <m:e>
                                <m:r>
                                  <a:rPr lang="en-ZA" sz="2400" b="0" i="1" smtClean="0">
                                    <a:solidFill>
                                      <a:srgbClr val="FF0000"/>
                                    </a:solidFill>
                                    <a:latin typeface="Cambria Math" panose="02040503050406030204" pitchFamily="18" charset="0"/>
                                  </a:rPr>
                                  <m:t>2.83</m:t>
                                </m:r>
                              </m:e>
                              <m:e>
                                <m:r>
                                  <a:rPr lang="en-ZA" sz="2400" b="0" i="1" smtClean="0">
                                    <a:solidFill>
                                      <a:srgbClr val="FF0000"/>
                                    </a:solidFill>
                                    <a:latin typeface="Cambria Math" panose="02040503050406030204" pitchFamily="18" charset="0"/>
                                  </a:rPr>
                                  <m:t>4.24</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sSub>
                              <m:sSubPr>
                                <m:ctrlPr>
                                  <a:rPr lang="en-ZA" sz="2400" b="0" i="1" smtClean="0">
                                    <a:solidFill>
                                      <a:srgbClr val="FF0000"/>
                                    </a:solidFill>
                                    <a:latin typeface="Cambria Math" panose="02040503050406030204" pitchFamily="18" charset="0"/>
                                  </a:rPr>
                                </m:ctrlPr>
                              </m:sSubPr>
                              <m:e>
                                <m:r>
                                  <a:rPr lang="en-ZA" sz="2400" b="0" i="1" smtClean="0">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1</m:t>
                                </m:r>
                              </m:sub>
                            </m:sSub>
                            <m:r>
                              <m:rPr>
                                <m:brk m:alnAt="7"/>
                              </m:rP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m:rPr>
                                    <m:brk m:alnAt="7"/>
                                  </m:rPr>
                                  <a:rPr lang="en-ZA" sz="2400" b="0" i="1" smtClean="0">
                                    <a:solidFill>
                                      <a:srgbClr val="FF0000"/>
                                    </a:solidFill>
                                    <a:latin typeface="Cambria Math" panose="02040503050406030204" pitchFamily="18" charset="0"/>
                                  </a:rPr>
                                  <m:t>1</m:t>
                                </m:r>
                                <m:r>
                                  <a:rPr lang="en-ZA" sz="2400" b="0" i="1" smtClean="0">
                                    <a:solidFill>
                                      <a:srgbClr val="FF0000"/>
                                    </a:solidFill>
                                    <a:latin typeface="Cambria Math" panose="02040503050406030204" pitchFamily="18" charset="0"/>
                                  </a:rPr>
                                  <m:t>;1</m:t>
                                </m:r>
                              </m:e>
                            </m:d>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sSub>
                              <m:sSubPr>
                                <m:ctrlPr>
                                  <a:rPr lang="en-ZA" sz="2400" i="1">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2</m:t>
                                </m:r>
                              </m:sub>
                            </m:sSub>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2;1</m:t>
                                </m:r>
                              </m:e>
                            </m:d>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𝑨</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𝑩</m:t>
                          </m:r>
                          <m:r>
                            <a:rPr lang="en-ZA" sz="2400" b="1" i="1" smtClean="0">
                              <a:solidFill>
                                <a:schemeClr val="accent5">
                                  <a:lumMod val="75000"/>
                                </a:schemeClr>
                              </a:solidFill>
                              <a:latin typeface="Cambria Math" panose="02040503050406030204" pitchFamily="18" charset="0"/>
                            </a:rPr>
                            <m:t>      </m:t>
                          </m:r>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𝑪</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𝑫</m:t>
                                </m:r>
                              </m:e>
                            </m:mr>
                          </m:m>
                        </m:e>
                      </m:mr>
                    </m:m>
                  </m:oMath>
                </a14:m>
                <a:endParaRPr lang="en-ZA" sz="2400" b="1" i="1">
                  <a:solidFill>
                    <a:schemeClr val="accent5">
                      <a:lumMod val="75000"/>
                    </a:schemeClr>
                  </a:solidFill>
                  <a:latin typeface="Tw Cen MT" panose="020B0602020104020603" pitchFamily="34" charset="0"/>
                </a:endParaRPr>
              </a:p>
              <a:p>
                <a14:m>
                  <m:oMath xmlns:m="http://schemas.openxmlformats.org/officeDocument/2006/math">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2</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4</m:t>
                              </m:r>
                            </m:e>
                            <m:e>
                              <m:r>
                                <a:rPr lang="en-ZA" sz="2400" b="0" i="1" smtClean="0">
                                  <a:solidFill>
                                    <a:srgbClr val="FF0000"/>
                                  </a:solidFill>
                                  <a:latin typeface="Cambria Math" panose="02040503050406030204" pitchFamily="18" charset="0"/>
                                </a:rPr>
                                <m:t>5</m:t>
                              </m:r>
                            </m:e>
                          </m:mr>
                          <m:mr>
                            <m:e>
                              <m:r>
                                <a:rPr lang="en-ZA" sz="2400" b="0" i="1" smtClean="0">
                                  <a:solidFill>
                                    <a:srgbClr val="FF0000"/>
                                  </a:solidFill>
                                  <a:latin typeface="Cambria Math" panose="02040503050406030204" pitchFamily="18" charset="0"/>
                                </a:rPr>
                                <m:t>3</m:t>
                              </m:r>
                            </m:e>
                            <m:e>
                              <m:r>
                                <a:rPr lang="en-ZA" sz="2400" b="0" i="1" smtClean="0">
                                  <a:solidFill>
                                    <a:srgbClr val="FF0000"/>
                                  </a:solidFill>
                                  <a:latin typeface="Cambria Math" panose="02040503050406030204" pitchFamily="18" charset="0"/>
                                </a:rPr>
                                <m:t>4</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𝑿</m:t>
                          </m:r>
                        </m:e>
                      </m:mr>
                      <m:mr>
                        <m:e>
                          <m:r>
                            <a:rPr lang="en-ZA" sz="2400" b="1" i="1" smtClean="0">
                              <a:solidFill>
                                <a:schemeClr val="accent5">
                                  <a:lumMod val="75000"/>
                                </a:schemeClr>
                              </a:solidFill>
                              <a:latin typeface="Cambria Math" panose="02040503050406030204" pitchFamily="18" charset="0"/>
                            </a:rPr>
                            <m:t>𝒀</m:t>
                          </m:r>
                        </m:e>
                      </m:mr>
                    </m:m>
                  </m:oMath>
                </a14:m>
                <a:r>
                  <a:rPr lang="en-ZA" sz="2400" b="1" i="0" u="none" strike="noStrike" baseline="0">
                    <a:solidFill>
                      <a:srgbClr val="000000"/>
                    </a:solidFill>
                    <a:latin typeface="Tw Cen MT" panose="020B0602020104020603" pitchFamily="34" charset="0"/>
                  </a:rPr>
                  <a:t>  ,         </a:t>
                </a:r>
                <a14:m>
                  <m:oMath xmlns:m="http://schemas.openxmlformats.org/officeDocument/2006/math">
                    <m:m>
                      <m:mPr>
                        <m:mcs>
                          <m:mc>
                            <m:mcPr>
                              <m:count m:val="1"/>
                              <m:mcJc m:val="center"/>
                            </m:mcPr>
                          </m:mc>
                        </m:mcs>
                        <m:ctrlPr>
                          <a:rPr lang="en-ZA" sz="2400" i="1">
                            <a:solidFill>
                              <a:srgbClr val="FF0000"/>
                            </a:solidFill>
                            <a:latin typeface="Cambria Math" panose="02040503050406030204" pitchFamily="18" charset="0"/>
                          </a:rPr>
                        </m:ctrlPr>
                      </m:mPr>
                      <m:mr>
                        <m:e>
                          <m:r>
                            <m:rPr>
                              <m:brk m:alnAt="7"/>
                            </m:rPr>
                            <a:rPr lang="en-ZA" sz="2400" i="1" smtClean="0">
                              <a:solidFill>
                                <a:srgbClr val="FF0000"/>
                              </a:solidFill>
                              <a:latin typeface="Cambria Math" panose="02040503050406030204" pitchFamily="18" charset="0"/>
                            </a:rPr>
                            <m:t>𝑑</m:t>
                          </m:r>
                          <m:d>
                            <m:dPr>
                              <m:ctrlPr>
                                <a:rPr lang="en-ZA" sz="2400" b="0" i="1" smtClean="0">
                                  <a:solidFill>
                                    <a:srgbClr val="FF0000"/>
                                  </a:solidFill>
                                  <a:latin typeface="Cambria Math" panose="02040503050406030204" pitchFamily="18" charset="0"/>
                                </a:rPr>
                              </m:ctrlPr>
                            </m:dPr>
                            <m:e>
                              <m:r>
                                <m:rPr>
                                  <m:brk m:alnAt="7"/>
                                </m:rPr>
                                <a:rPr lang="en-ZA" sz="2400" b="0" i="1" smtClean="0">
                                  <a:solidFill>
                                    <a:srgbClr val="FF0000"/>
                                  </a:solidFill>
                                  <a:latin typeface="Cambria Math" panose="02040503050406030204" pitchFamily="18" charset="0"/>
                                </a:rPr>
                                <m:t>𝐶</m:t>
                              </m:r>
                              <m:r>
                                <a:rPr lang="en-ZA" sz="2400" b="0" i="1" smtClean="0">
                                  <a:solidFill>
                                    <a:srgbClr val="FF0000"/>
                                  </a:solidFill>
                                  <a:latin typeface="Cambria Math" panose="02040503050406030204" pitchFamily="18" charset="0"/>
                                </a:rPr>
                                <m:t>;</m:t>
                              </m:r>
                              <m:sSub>
                                <m:sSubPr>
                                  <m:ctrlPr>
                                    <a:rPr lang="en-ZA" sz="2400" b="0" i="1" smtClean="0">
                                      <a:solidFill>
                                        <a:srgbClr val="FF0000"/>
                                      </a:solidFill>
                                      <a:latin typeface="Cambria Math" panose="02040503050406030204" pitchFamily="18" charset="0"/>
                                    </a:rPr>
                                  </m:ctrlPr>
                                </m:sSubPr>
                                <m:e>
                                  <m:r>
                                    <a:rPr lang="en-ZA" sz="2400" b="0" i="1" smtClean="0">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1</m:t>
                                  </m:r>
                                </m:sub>
                              </m:sSub>
                            </m:e>
                          </m:d>
                          <m:r>
                            <m:rPr>
                              <m:brk m:alnAt="7"/>
                            </m:rPr>
                            <a:rPr lang="en-ZA" sz="2400" i="1">
                              <a:solidFill>
                                <a:srgbClr val="FF0000"/>
                              </a:solidFill>
                              <a:latin typeface="Cambria Math" panose="02040503050406030204" pitchFamily="18" charset="0"/>
                            </a:rPr>
                            <m:t>=</m:t>
                          </m:r>
                          <m:rad>
                            <m:radPr>
                              <m:degHide m:val="on"/>
                              <m:ctrlPr>
                                <a:rPr lang="en-ZA" sz="2400" i="1" smtClean="0">
                                  <a:solidFill>
                                    <a:srgbClr val="FF0000"/>
                                  </a:solidFill>
                                  <a:latin typeface="Cambria Math" panose="02040503050406030204" pitchFamily="18" charset="0"/>
                                </a:rPr>
                              </m:ctrlPr>
                            </m:radPr>
                            <m:deg/>
                            <m:e>
                              <m:sSup>
                                <m:sSupPr>
                                  <m:ctrlPr>
                                    <a:rPr lang="en-ZA" sz="2400" i="1" smtClean="0">
                                      <a:solidFill>
                                        <a:srgbClr val="FF0000"/>
                                      </a:solidFill>
                                      <a:latin typeface="Cambria Math" panose="02040503050406030204" pitchFamily="18" charset="0"/>
                                    </a:rPr>
                                  </m:ctrlPr>
                                </m:sSupPr>
                                <m:e>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4−1</m:t>
                                      </m:r>
                                    </m:e>
                                  </m:d>
                                </m:e>
                                <m:sup>
                                  <m:r>
                                    <a:rPr lang="en-ZA" sz="2400" b="0" i="1" smtClean="0">
                                      <a:solidFill>
                                        <a:srgbClr val="FF0000"/>
                                      </a:solidFill>
                                      <a:latin typeface="Cambria Math" panose="02040503050406030204" pitchFamily="18" charset="0"/>
                                    </a:rPr>
                                    <m:t>2</m:t>
                                  </m:r>
                                </m:sup>
                              </m:sSup>
                              <m:r>
                                <a:rPr lang="en-ZA" sz="2400" b="0" i="1" smtClean="0">
                                  <a:solidFill>
                                    <a:srgbClr val="FF0000"/>
                                  </a:solidFill>
                                  <a:latin typeface="Cambria Math" panose="02040503050406030204" pitchFamily="18" charset="0"/>
                                </a:rPr>
                                <m:t>+</m:t>
                              </m:r>
                              <m:sSup>
                                <m:sSupPr>
                                  <m:ctrlPr>
                                    <a:rPr lang="en-ZA" sz="2400" i="1">
                                      <a:solidFill>
                                        <a:srgbClr val="FF0000"/>
                                      </a:solidFill>
                                      <a:latin typeface="Cambria Math" panose="02040503050406030204" pitchFamily="18" charset="0"/>
                                    </a:rPr>
                                  </m:ctrlPr>
                                </m:sSupPr>
                                <m:e>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3</m:t>
                                      </m:r>
                                      <m:r>
                                        <a:rPr lang="en-ZA" sz="2400" i="1">
                                          <a:solidFill>
                                            <a:srgbClr val="FF0000"/>
                                          </a:solidFill>
                                          <a:latin typeface="Cambria Math" panose="02040503050406030204" pitchFamily="18" charset="0"/>
                                        </a:rPr>
                                        <m:t>−1</m:t>
                                      </m:r>
                                    </m:e>
                                  </m:d>
                                </m:e>
                                <m:sup>
                                  <m:r>
                                    <a:rPr lang="en-ZA" sz="2400" i="1">
                                      <a:solidFill>
                                        <a:srgbClr val="FF0000"/>
                                      </a:solidFill>
                                      <a:latin typeface="Cambria Math" panose="02040503050406030204" pitchFamily="18" charset="0"/>
                                    </a:rPr>
                                    <m:t>2</m:t>
                                  </m:r>
                                </m:sup>
                              </m:sSup>
                            </m:e>
                          </m:rad>
                          <m:r>
                            <m:rPr>
                              <m:brk m:alnAt="7"/>
                            </m:rPr>
                            <a:rPr lang="en-ZA" sz="2400" b="0" i="1" smtClean="0">
                              <a:solidFill>
                                <a:srgbClr val="FF0000"/>
                              </a:solidFill>
                              <a:latin typeface="Cambria Math" panose="02040503050406030204" pitchFamily="18" charset="0"/>
                            </a:rPr>
                            <m:t>=</m:t>
                          </m:r>
                          <m:r>
                            <a:rPr lang="en-ZA" sz="2400" b="0" i="1" smtClean="0">
                              <a:solidFill>
                                <a:srgbClr val="FF0000"/>
                              </a:solidFill>
                              <a:latin typeface="Cambria Math" panose="02040503050406030204" pitchFamily="18" charset="0"/>
                            </a:rPr>
                            <m:t>3.61</m:t>
                          </m:r>
                        </m:e>
                      </m:mr>
                      <m:mr>
                        <m:e>
                          <m:r>
                            <m:rPr>
                              <m:brk m:alnAt="7"/>
                            </m:rPr>
                            <a:rPr lang="en-ZA" sz="2400" i="1">
                              <a:solidFill>
                                <a:srgbClr val="FF0000"/>
                              </a:solidFill>
                              <a:latin typeface="Cambria Math" panose="02040503050406030204" pitchFamily="18" charset="0"/>
                            </a:rPr>
                            <m:t>𝑑</m:t>
                          </m:r>
                          <m:d>
                            <m:dPr>
                              <m:ctrlPr>
                                <a:rPr lang="en-ZA" sz="2400" i="1">
                                  <a:solidFill>
                                    <a:srgbClr val="FF0000"/>
                                  </a:solidFill>
                                  <a:latin typeface="Cambria Math" panose="02040503050406030204" pitchFamily="18" charset="0"/>
                                </a:rPr>
                              </m:ctrlPr>
                            </m:dPr>
                            <m:e>
                              <m:r>
                                <m:rPr>
                                  <m:brk m:alnAt="7"/>
                                </m:rPr>
                                <a:rPr lang="en-ZA" sz="2400" i="1">
                                  <a:solidFill>
                                    <a:srgbClr val="FF0000"/>
                                  </a:solidFill>
                                  <a:latin typeface="Cambria Math" panose="02040503050406030204" pitchFamily="18" charset="0"/>
                                </a:rPr>
                                <m:t>𝐶</m:t>
                              </m:r>
                              <m:r>
                                <a:rPr lang="en-ZA" sz="2400" i="1">
                                  <a:solidFill>
                                    <a:srgbClr val="FF0000"/>
                                  </a:solidFill>
                                  <a:latin typeface="Cambria Math" panose="02040503050406030204" pitchFamily="18" charset="0"/>
                                </a:rPr>
                                <m:t>;</m:t>
                              </m:r>
                              <m:sSub>
                                <m:sSubPr>
                                  <m:ctrlPr>
                                    <a:rPr lang="en-ZA" sz="2400" i="1">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2</m:t>
                                  </m:r>
                                </m:sub>
                              </m:sSub>
                            </m:e>
                          </m:d>
                          <m:r>
                            <m:rPr>
                              <m:brk m:alnAt="7"/>
                            </m:rPr>
                            <a:rPr lang="en-ZA" sz="2400" i="1">
                              <a:solidFill>
                                <a:srgbClr val="FF0000"/>
                              </a:solidFill>
                              <a:latin typeface="Cambria Math" panose="02040503050406030204" pitchFamily="18" charset="0"/>
                            </a:rPr>
                            <m:t>=</m:t>
                          </m:r>
                          <m:rad>
                            <m:radPr>
                              <m:degHide m:val="on"/>
                              <m:ctrlPr>
                                <a:rPr lang="en-ZA" sz="2400" i="1">
                                  <a:solidFill>
                                    <a:srgbClr val="FF0000"/>
                                  </a:solidFill>
                                  <a:latin typeface="Cambria Math" panose="02040503050406030204" pitchFamily="18" charset="0"/>
                                </a:rPr>
                              </m:ctrlPr>
                            </m:radPr>
                            <m:deg/>
                            <m:e>
                              <m:sSup>
                                <m:sSupPr>
                                  <m:ctrlPr>
                                    <a:rPr lang="en-ZA" sz="2400" i="1">
                                      <a:solidFill>
                                        <a:srgbClr val="FF0000"/>
                                      </a:solidFill>
                                      <a:latin typeface="Cambria Math" panose="02040503050406030204" pitchFamily="18" charset="0"/>
                                    </a:rPr>
                                  </m:ctrlPr>
                                </m:sSupPr>
                                <m:e>
                                  <m:d>
                                    <m:dPr>
                                      <m:ctrlPr>
                                        <a:rPr lang="en-ZA" sz="2400" i="1">
                                          <a:solidFill>
                                            <a:srgbClr val="FF0000"/>
                                          </a:solidFill>
                                          <a:latin typeface="Cambria Math" panose="02040503050406030204" pitchFamily="18" charset="0"/>
                                        </a:rPr>
                                      </m:ctrlPr>
                                    </m:dPr>
                                    <m:e>
                                      <m:r>
                                        <a:rPr lang="en-ZA" sz="2400" i="1">
                                          <a:solidFill>
                                            <a:srgbClr val="FF0000"/>
                                          </a:solidFill>
                                          <a:latin typeface="Cambria Math" panose="02040503050406030204" pitchFamily="18" charset="0"/>
                                        </a:rPr>
                                        <m:t>4−</m:t>
                                      </m:r>
                                      <m:r>
                                        <a:rPr lang="en-ZA" sz="2400" b="0" i="1" smtClean="0">
                                          <a:solidFill>
                                            <a:srgbClr val="FF0000"/>
                                          </a:solidFill>
                                          <a:latin typeface="Cambria Math" panose="02040503050406030204" pitchFamily="18" charset="0"/>
                                        </a:rPr>
                                        <m:t>2</m:t>
                                      </m:r>
                                    </m:e>
                                  </m:d>
                                </m:e>
                                <m:sup>
                                  <m:r>
                                    <a:rPr lang="en-ZA" sz="2400" i="1">
                                      <a:solidFill>
                                        <a:srgbClr val="FF0000"/>
                                      </a:solidFill>
                                      <a:latin typeface="Cambria Math" panose="02040503050406030204" pitchFamily="18" charset="0"/>
                                    </a:rPr>
                                    <m:t>2</m:t>
                                  </m:r>
                                </m:sup>
                              </m:sSup>
                              <m:r>
                                <a:rPr lang="en-ZA" sz="2400" i="1">
                                  <a:solidFill>
                                    <a:srgbClr val="FF0000"/>
                                  </a:solidFill>
                                  <a:latin typeface="Cambria Math" panose="02040503050406030204" pitchFamily="18" charset="0"/>
                                </a:rPr>
                                <m:t>+</m:t>
                              </m:r>
                              <m:sSup>
                                <m:sSupPr>
                                  <m:ctrlPr>
                                    <a:rPr lang="en-ZA" sz="2400" i="1">
                                      <a:solidFill>
                                        <a:srgbClr val="FF0000"/>
                                      </a:solidFill>
                                      <a:latin typeface="Cambria Math" panose="02040503050406030204" pitchFamily="18" charset="0"/>
                                    </a:rPr>
                                  </m:ctrlPr>
                                </m:sSupPr>
                                <m:e>
                                  <m:d>
                                    <m:dPr>
                                      <m:ctrlPr>
                                        <a:rPr lang="en-ZA" sz="2400" i="1">
                                          <a:solidFill>
                                            <a:srgbClr val="FF0000"/>
                                          </a:solidFill>
                                          <a:latin typeface="Cambria Math" panose="02040503050406030204" pitchFamily="18" charset="0"/>
                                        </a:rPr>
                                      </m:ctrlPr>
                                    </m:dPr>
                                    <m:e>
                                      <m:r>
                                        <a:rPr lang="en-ZA" sz="2400" i="1">
                                          <a:solidFill>
                                            <a:srgbClr val="FF0000"/>
                                          </a:solidFill>
                                          <a:latin typeface="Cambria Math" panose="02040503050406030204" pitchFamily="18" charset="0"/>
                                        </a:rPr>
                                        <m:t>3−1</m:t>
                                      </m:r>
                                    </m:e>
                                  </m:d>
                                </m:e>
                                <m:sup>
                                  <m:r>
                                    <a:rPr lang="en-ZA" sz="2400" i="1">
                                      <a:solidFill>
                                        <a:srgbClr val="FF0000"/>
                                      </a:solidFill>
                                      <a:latin typeface="Cambria Math" panose="02040503050406030204" pitchFamily="18" charset="0"/>
                                    </a:rPr>
                                    <m:t>2</m:t>
                                  </m:r>
                                </m:sup>
                              </m:sSup>
                            </m:e>
                          </m:rad>
                          <m:r>
                            <m:rPr>
                              <m:brk m:alnAt="7"/>
                            </m:rPr>
                            <a:rPr lang="en-ZA" sz="2400" i="1">
                              <a:solidFill>
                                <a:srgbClr val="FF0000"/>
                              </a:solidFill>
                              <a:latin typeface="Cambria Math" panose="02040503050406030204" pitchFamily="18" charset="0"/>
                            </a:rPr>
                            <m:t>=</m:t>
                          </m:r>
                          <m:r>
                            <a:rPr lang="en-ZA" sz="2400" b="0" i="1" smtClean="0">
                              <a:solidFill>
                                <a:srgbClr val="FF0000"/>
                              </a:solidFill>
                              <a:latin typeface="Cambria Math" panose="02040503050406030204" pitchFamily="18" charset="0"/>
                            </a:rPr>
                            <m:t>2</m:t>
                          </m:r>
                          <m:r>
                            <a:rPr lang="en-ZA" sz="2400" i="1">
                              <a:solidFill>
                                <a:srgbClr val="FF0000"/>
                              </a:solidFill>
                              <a:latin typeface="Cambria Math" panose="02040503050406030204" pitchFamily="18" charset="0"/>
                            </a:rPr>
                            <m:t>.</m:t>
                          </m:r>
                          <m:r>
                            <a:rPr lang="en-ZA" sz="2400" b="0" i="1" smtClean="0">
                              <a:solidFill>
                                <a:srgbClr val="FF0000"/>
                              </a:solidFill>
                              <a:latin typeface="Cambria Math" panose="02040503050406030204" pitchFamily="18" charset="0"/>
                            </a:rPr>
                            <m:t>83</m:t>
                          </m:r>
                        </m:e>
                      </m:mr>
                    </m:m>
                  </m:oMath>
                </a14:m>
                <a:r>
                  <a:rPr lang="en-ZA" sz="2400" b="1" i="0" u="none" strike="noStrike" baseline="0">
                    <a:solidFill>
                      <a:srgbClr val="000000"/>
                    </a:solidFill>
                    <a:latin typeface="Tw Cen MT" panose="020B0602020104020603" pitchFamily="34" charset="0"/>
                  </a:rPr>
                  <a:t>  </a:t>
                </a:r>
                <a:r>
                  <a:rPr lang="en-ZA" sz="2400" i="0" u="none" strike="noStrike" baseline="0">
                    <a:solidFill>
                      <a:srgbClr val="000000"/>
                    </a:solidFill>
                    <a:latin typeface="Tw Cen MT" panose="020B0602020104020603" pitchFamily="34" charset="0"/>
                  </a:rPr>
                  <a:t>etc.              </a:t>
                </a:r>
              </a:p>
              <a:p>
                <a:r>
                  <a:rPr lang="en-ZA" sz="2400" b="0" i="0" u="none" strike="noStrike" baseline="0">
                    <a:solidFill>
                      <a:srgbClr val="000000"/>
                    </a:solidFill>
                    <a:latin typeface="Tw Cen MT" panose="020B0602020104020603" pitchFamily="34" charset="0"/>
                  </a:rPr>
                  <a:t>Each column in the </a:t>
                </a:r>
                <a:r>
                  <a:rPr lang="en-ZA" sz="2400" i="0" u="none" strike="noStrike" baseline="0">
                    <a:solidFill>
                      <a:srgbClr val="000000"/>
                    </a:solidFill>
                    <a:latin typeface="Tw Cen MT" panose="020B0602020104020603" pitchFamily="34" charset="0"/>
                  </a:rPr>
                  <a:t>distance</a:t>
                </a:r>
                <a:r>
                  <a:rPr lang="en-ZA" sz="2400" b="0" i="0" u="none" strike="noStrike" baseline="0">
                    <a:solidFill>
                      <a:srgbClr val="000000"/>
                    </a:solidFill>
                    <a:latin typeface="Tw Cen MT" panose="020B0602020104020603" pitchFamily="34" charset="0"/>
                  </a:rPr>
                  <a:t> matrix symbolises the object. </a:t>
                </a:r>
              </a:p>
              <a:p>
                <a:r>
                  <a:rPr lang="en-ZA" sz="2400" b="0" i="0" u="none" strike="noStrike" baseline="0">
                    <a:solidFill>
                      <a:srgbClr val="000000"/>
                    </a:solidFill>
                    <a:latin typeface="Tw Cen MT" panose="020B0602020104020603" pitchFamily="34" charset="0"/>
                  </a:rPr>
                  <a:t>The first row of the distance matrix corresponds to the distance of each object to the first centroid and,</a:t>
                </a:r>
              </a:p>
              <a:p>
                <a:r>
                  <a:rPr lang="en-ZA" sz="2400">
                    <a:solidFill>
                      <a:srgbClr val="000000"/>
                    </a:solidFill>
                    <a:latin typeface="Tw Cen MT" panose="020B0602020104020603" pitchFamily="34" charset="0"/>
                  </a:rPr>
                  <a:t>T</a:t>
                </a:r>
                <a:r>
                  <a:rPr lang="en-ZA" sz="2400" b="0" i="0" u="none" strike="noStrike" baseline="0">
                    <a:solidFill>
                      <a:srgbClr val="000000"/>
                    </a:solidFill>
                    <a:latin typeface="Tw Cen MT" panose="020B0602020104020603" pitchFamily="34" charset="0"/>
                  </a:rPr>
                  <a:t>he second row is the distance of each object to the second centroid. </a:t>
                </a:r>
                <a:endParaRPr lang="en-ZA" sz="2400">
                  <a:solidFill>
                    <a:srgbClr val="000000"/>
                  </a:solidFill>
                  <a:latin typeface="Tw Cen MT" panose="020B0602020104020603" pitchFamily="34" charset="0"/>
                </a:endParaRPr>
              </a:p>
              <a:p>
                <a:endParaRPr lang="en-ZA" sz="24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2D8FED9E-B7E8-447C-83F7-505C3163822E}"/>
                  </a:ext>
                </a:extLst>
              </p:cNvPr>
              <p:cNvSpPr>
                <a:spLocks noGrp="1" noRot="1" noChangeAspect="1" noMove="1" noResize="1" noEditPoints="1" noAdjustHandles="1" noChangeArrowheads="1" noChangeShapeType="1" noTextEdit="1"/>
              </p:cNvSpPr>
              <p:nvPr>
                <p:ph idx="1"/>
              </p:nvPr>
            </p:nvSpPr>
            <p:spPr>
              <a:xfrm>
                <a:off x="838200" y="1042738"/>
                <a:ext cx="10712116" cy="5450136"/>
              </a:xfrm>
              <a:blipFill>
                <a:blip r:embed="rId2"/>
                <a:stretch>
                  <a:fillRect l="-911" t="-1566"/>
                </a:stretch>
              </a:blipFill>
            </p:spPr>
            <p:txBody>
              <a:bodyPr/>
              <a:lstStyle/>
              <a:p>
                <a:r>
                  <a:rPr lang="en-US">
                    <a:noFill/>
                  </a:rPr>
                  <a:t> </a:t>
                </a:r>
              </a:p>
            </p:txBody>
          </p:sp>
        </mc:Fallback>
      </mc:AlternateContent>
    </p:spTree>
    <p:extLst>
      <p:ext uri="{BB962C8B-B14F-4D97-AF65-F5344CB8AC3E}">
        <p14:creationId xmlns:p14="http://schemas.microsoft.com/office/powerpoint/2010/main" val="2375676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A24C-5426-4F1D-8881-B42F53133CB7}"/>
              </a:ext>
            </a:extLst>
          </p:cNvPr>
          <p:cNvSpPr>
            <a:spLocks noGrp="1"/>
          </p:cNvSpPr>
          <p:nvPr>
            <p:ph type="title"/>
          </p:nvPr>
        </p:nvSpPr>
        <p:spPr>
          <a:xfrm>
            <a:off x="838201" y="365126"/>
            <a:ext cx="8963526" cy="597400"/>
          </a:xfrm>
        </p:spPr>
        <p:txBody>
          <a:bodyPr>
            <a:normAutofit/>
          </a:bodyPr>
          <a:lstStyle/>
          <a:p>
            <a:pPr algn="ctr"/>
            <a:r>
              <a:rPr lang="en-ZA" sz="3600" b="1" strike="noStrike" baseline="0">
                <a:solidFill>
                  <a:srgbClr val="000000"/>
                </a:solidFill>
                <a:latin typeface="Tw Cen MT" panose="020B0602020104020603" pitchFamily="34" charset="0"/>
              </a:rPr>
              <a:t>Iteration-0 (Continued)</a:t>
            </a:r>
            <a:endParaRPr lang="en-ZA"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09FC69-C080-42D0-B95B-8824D91D2E26}"/>
                  </a:ext>
                </a:extLst>
              </p:cNvPr>
              <p:cNvSpPr>
                <a:spLocks noGrp="1"/>
              </p:cNvSpPr>
              <p:nvPr>
                <p:ph idx="1"/>
              </p:nvPr>
            </p:nvSpPr>
            <p:spPr>
              <a:xfrm>
                <a:off x="838200" y="1138990"/>
                <a:ext cx="10598624" cy="5149515"/>
              </a:xfrm>
            </p:spPr>
            <p:txBody>
              <a:bodyPr>
                <a:normAutofit/>
              </a:bodyPr>
              <a:lstStyle/>
              <a:p>
                <a:pPr marL="0" indent="0" algn="l">
                  <a:buNone/>
                </a:pPr>
                <a:r>
                  <a:rPr lang="en-ZA" sz="2400" b="1" i="1" strike="noStrike" baseline="0">
                    <a:solidFill>
                      <a:srgbClr val="000000"/>
                    </a:solidFill>
                    <a:latin typeface="Tw Cen MT" panose="020B0602020104020603" pitchFamily="34" charset="0"/>
                  </a:rPr>
                  <a:t>3. </a:t>
                </a:r>
                <a:r>
                  <a:rPr lang="en-ZA" sz="2400" b="1" i="1" u="sng" strike="noStrike" baseline="0">
                    <a:solidFill>
                      <a:srgbClr val="000000"/>
                    </a:solidFill>
                    <a:latin typeface="Tw Cen MT" panose="020B0602020104020603" pitchFamily="34" charset="0"/>
                  </a:rPr>
                  <a:t>Objects Clustering:</a:t>
                </a:r>
                <a:endParaRPr lang="en-ZA" sz="2400" b="0" i="0" u="none" strike="noStrike" baseline="0">
                  <a:solidFill>
                    <a:srgbClr val="000000"/>
                  </a:solidFill>
                  <a:latin typeface="Tw Cen MT" panose="020B0602020104020603" pitchFamily="34" charset="0"/>
                </a:endParaRPr>
              </a:p>
              <a:p>
                <a:r>
                  <a:rPr lang="en-ZA" sz="2400" b="0" i="0" u="none" strike="noStrike" baseline="0">
                    <a:solidFill>
                      <a:srgbClr val="000000"/>
                    </a:solidFill>
                    <a:latin typeface="Tw Cen MT" panose="020B0602020104020603" pitchFamily="34" charset="0"/>
                  </a:rPr>
                  <a:t>We assign each object based on the minimum distance. </a:t>
                </a:r>
              </a:p>
              <a:p>
                <a:r>
                  <a:rPr lang="en-ZA" sz="2400" b="0" i="0" u="none" strike="noStrike" baseline="0">
                    <a:solidFill>
                      <a:srgbClr val="000000"/>
                    </a:solidFill>
                    <a:latin typeface="Tw Cen MT" panose="020B0602020104020603" pitchFamily="34" charset="0"/>
                  </a:rPr>
                  <a:t>The element of Group matrix below is 1 if and only if the object is assigned to that group. </a:t>
                </a:r>
                <a:endParaRPr lang="en-ZA" sz="2400" i="1">
                  <a:solidFill>
                    <a:srgbClr val="FF0000"/>
                  </a:solidFill>
                  <a:latin typeface="Tw Cen MT" panose="020B0602020104020603" pitchFamily="34" charset="0"/>
                </a:endParaRPr>
              </a:p>
              <a:p>
                <a:endParaRPr lang="en-ZA" sz="2400" i="1">
                  <a:solidFill>
                    <a:srgbClr val="FF0000"/>
                  </a:solidFill>
                  <a:latin typeface="Tw Cen MT" panose="020B0602020104020603"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ZA" sz="2400" i="1">
                              <a:solidFill>
                                <a:srgbClr val="FF0000"/>
                              </a:solidFill>
                              <a:latin typeface="Cambria Math" panose="02040503050406030204" pitchFamily="18" charset="0"/>
                            </a:rPr>
                          </m:ctrlPr>
                        </m:sSupPr>
                        <m:e>
                          <m:r>
                            <a:rPr lang="en-ZA" sz="2400" i="1">
                              <a:solidFill>
                                <a:srgbClr val="FF0000"/>
                              </a:solidFill>
                              <a:latin typeface="Cambria Math" panose="02040503050406030204" pitchFamily="18" charset="0"/>
                            </a:rPr>
                            <m:t>𝐷</m:t>
                          </m:r>
                        </m:e>
                        <m:sup>
                          <m:r>
                            <a:rPr lang="en-ZA" sz="2400" i="1">
                              <a:solidFill>
                                <a:srgbClr val="FF0000"/>
                              </a:solidFill>
                              <a:latin typeface="Cambria Math" panose="02040503050406030204" pitchFamily="18" charset="0"/>
                            </a:rPr>
                            <m:t>0</m:t>
                          </m:r>
                        </m:sup>
                      </m:sSup>
                      <m:r>
                        <a:rPr lang="en-ZA" sz="2400" i="1">
                          <a:solidFill>
                            <a:srgbClr val="FF0000"/>
                          </a:solidFill>
                          <a:latin typeface="Cambria Math" panose="02040503050406030204" pitchFamily="18" charset="0"/>
                        </a:rPr>
                        <m:t>=</m:t>
                      </m:r>
                      <m:d>
                        <m:dPr>
                          <m:begChr m:val="["/>
                          <m:endChr m:val="]"/>
                          <m:ctrlPr>
                            <a:rPr lang="en-ZA" sz="2400" i="1">
                              <a:solidFill>
                                <a:srgbClr val="FF0000"/>
                              </a:solidFill>
                              <a:latin typeface="Cambria Math" panose="02040503050406030204" pitchFamily="18" charset="0"/>
                            </a:rPr>
                          </m:ctrlPr>
                        </m:dPr>
                        <m:e>
                          <m:m>
                            <m:mPr>
                              <m:mcs>
                                <m:mc>
                                  <m:mcPr>
                                    <m:count m:val="2"/>
                                    <m:mcJc m:val="center"/>
                                  </m:mcPr>
                                </m:mc>
                              </m:mcs>
                              <m:ctrlPr>
                                <a:rPr lang="en-ZA" sz="2400" i="1">
                                  <a:solidFill>
                                    <a:srgbClr val="FF0000"/>
                                  </a:solidFill>
                                  <a:latin typeface="Cambria Math" panose="02040503050406030204" pitchFamily="18" charset="0"/>
                                </a:rPr>
                              </m:ctrlPr>
                            </m:mPr>
                            <m:mr>
                              <m:e>
                                <m:r>
                                  <m:rPr>
                                    <m:brk m:alnAt="7"/>
                                  </m:rPr>
                                  <a:rPr lang="en-ZA" sz="2400" i="1">
                                    <a:solidFill>
                                      <a:srgbClr val="FF0000"/>
                                    </a:solidFill>
                                    <a:latin typeface="Cambria Math" panose="02040503050406030204" pitchFamily="18" charset="0"/>
                                  </a:rPr>
                                  <m:t>0</m:t>
                                </m:r>
                              </m:e>
                              <m:e>
                                <m:r>
                                  <a:rPr lang="en-ZA" sz="2400" i="1">
                                    <a:solidFill>
                                      <a:srgbClr val="FF0000"/>
                                    </a:solidFill>
                                    <a:latin typeface="Cambria Math" panose="02040503050406030204" pitchFamily="18" charset="0"/>
                                  </a:rPr>
                                  <m:t>1</m:t>
                                </m:r>
                              </m:e>
                            </m:mr>
                            <m:mr>
                              <m:e>
                                <m:r>
                                  <a:rPr lang="en-ZA" sz="2400" i="1">
                                    <a:solidFill>
                                      <a:srgbClr val="FF0000"/>
                                    </a:solidFill>
                                    <a:latin typeface="Cambria Math" panose="02040503050406030204" pitchFamily="18" charset="0"/>
                                  </a:rPr>
                                  <m:t>1</m:t>
                                </m:r>
                              </m:e>
                              <m:e>
                                <m:r>
                                  <a:rPr lang="en-ZA" sz="2400" i="1">
                                    <a:solidFill>
                                      <a:srgbClr val="FF0000"/>
                                    </a:solidFill>
                                    <a:latin typeface="Cambria Math" panose="02040503050406030204" pitchFamily="18" charset="0"/>
                                  </a:rPr>
                                  <m:t>0</m:t>
                                </m:r>
                              </m:e>
                            </m:mr>
                          </m:m>
                          <m:r>
                            <a:rPr lang="en-ZA" sz="2400" i="1">
                              <a:solidFill>
                                <a:srgbClr val="FF0000"/>
                              </a:solidFill>
                              <a:latin typeface="Cambria Math" panose="02040503050406030204" pitchFamily="18" charset="0"/>
                            </a:rPr>
                            <m:t>   </m:t>
                          </m:r>
                          <m:m>
                            <m:mPr>
                              <m:mcs>
                                <m:mc>
                                  <m:mcPr>
                                    <m:count m:val="2"/>
                                    <m:mcJc m:val="center"/>
                                  </m:mcPr>
                                </m:mc>
                              </m:mcs>
                              <m:ctrlPr>
                                <a:rPr lang="en-ZA" sz="2400" i="1">
                                  <a:solidFill>
                                    <a:srgbClr val="FF0000"/>
                                  </a:solidFill>
                                  <a:latin typeface="Cambria Math" panose="02040503050406030204" pitchFamily="18" charset="0"/>
                                </a:rPr>
                              </m:ctrlPr>
                            </m:mPr>
                            <m:mr>
                              <m:e>
                                <m:r>
                                  <m:rPr>
                                    <m:brk m:alnAt="7"/>
                                  </m:rPr>
                                  <a:rPr lang="en-ZA" sz="2400" i="1">
                                    <a:solidFill>
                                      <a:srgbClr val="FF0000"/>
                                    </a:solidFill>
                                    <a:latin typeface="Cambria Math" panose="02040503050406030204" pitchFamily="18" charset="0"/>
                                  </a:rPr>
                                  <m:t>3</m:t>
                                </m:r>
                                <m:r>
                                  <a:rPr lang="en-ZA" sz="2400" i="1">
                                    <a:solidFill>
                                      <a:srgbClr val="FF0000"/>
                                    </a:solidFill>
                                    <a:latin typeface="Cambria Math" panose="02040503050406030204" pitchFamily="18" charset="0"/>
                                  </a:rPr>
                                  <m:t>.61</m:t>
                                </m:r>
                              </m:e>
                              <m:e>
                                <m:r>
                                  <a:rPr lang="en-ZA" sz="2400" i="1">
                                    <a:solidFill>
                                      <a:srgbClr val="FF0000"/>
                                    </a:solidFill>
                                    <a:latin typeface="Cambria Math" panose="02040503050406030204" pitchFamily="18" charset="0"/>
                                  </a:rPr>
                                  <m:t>5</m:t>
                                </m:r>
                              </m:e>
                            </m:mr>
                            <m:mr>
                              <m:e>
                                <m:r>
                                  <a:rPr lang="en-ZA" sz="2400" i="1">
                                    <a:solidFill>
                                      <a:srgbClr val="FF0000"/>
                                    </a:solidFill>
                                    <a:latin typeface="Cambria Math" panose="02040503050406030204" pitchFamily="18" charset="0"/>
                                  </a:rPr>
                                  <m:t>2.83</m:t>
                                </m:r>
                              </m:e>
                              <m:e>
                                <m:r>
                                  <a:rPr lang="en-ZA" sz="2400" i="1">
                                    <a:solidFill>
                                      <a:srgbClr val="FF0000"/>
                                    </a:solidFill>
                                    <a:latin typeface="Cambria Math" panose="02040503050406030204" pitchFamily="18" charset="0"/>
                                  </a:rPr>
                                  <m:t>4.24</m:t>
                                </m:r>
                              </m:e>
                            </m:mr>
                          </m:m>
                        </m:e>
                      </m:d>
                    </m:oMath>
                  </m:oMathPara>
                </a14:m>
                <a:endParaRPr lang="en-ZA" sz="2400" i="1">
                  <a:solidFill>
                    <a:srgbClr val="FF0000"/>
                  </a:solidFill>
                  <a:latin typeface="Cambria Math" panose="02040503050406030204" pitchFamily="18" charset="0"/>
                </a:endParaRPr>
              </a:p>
              <a:p>
                <a:pPr marL="0" indent="0">
                  <a:buNone/>
                </a:pPr>
                <a:endParaRPr lang="en-ZA" sz="2400" i="1">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𝐺</m:t>
                          </m:r>
                        </m:e>
                        <m:sup>
                          <m:r>
                            <a:rPr lang="en-ZA" sz="2400" b="0" i="1" smtClean="0">
                              <a:solidFill>
                                <a:srgbClr val="FF0000"/>
                              </a:solidFill>
                              <a:latin typeface="Cambria Math" panose="02040503050406030204" pitchFamily="18" charset="0"/>
                            </a:rPr>
                            <m:t>0</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0</m:t>
                                </m:r>
                              </m:e>
                            </m:mr>
                            <m:mr>
                              <m:e>
                                <m: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1</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𝑨</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𝑩</m:t>
                          </m:r>
                          <m:r>
                            <a:rPr lang="en-ZA" sz="2000" b="1" i="1" smtClean="0">
                              <a:solidFill>
                                <a:schemeClr val="accent5">
                                  <a:lumMod val="75000"/>
                                </a:schemeClr>
                              </a:solidFill>
                              <a:latin typeface="Cambria Math" panose="02040503050406030204" pitchFamily="18" charset="0"/>
                            </a:rPr>
                            <m:t>     </m:t>
                          </m:r>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𝑪</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𝑫</m:t>
                                </m:r>
                              </m:e>
                            </m:mr>
                          </m:m>
                        </m:e>
                      </m:mr>
                    </m:m>
                  </m:oMath>
                </a14:m>
                <a:endParaRPr lang="en-ZA" sz="2400" b="1" i="1">
                  <a:solidFill>
                    <a:schemeClr val="accent5">
                      <a:lumMod val="75000"/>
                    </a:schemeClr>
                  </a:solidFill>
                  <a:latin typeface="Tw Cen MT" panose="020B0602020104020603" pitchFamily="34" charset="0"/>
                </a:endParaRPr>
              </a:p>
              <a:p>
                <a:endParaRPr lang="en-ZA" sz="2400" b="0" i="0" u="none" strike="noStrike" baseline="0">
                  <a:solidFill>
                    <a:srgbClr val="000000"/>
                  </a:solidFill>
                  <a:latin typeface="Tw Cen MT" panose="020B0602020104020603" pitchFamily="34" charset="0"/>
                </a:endParaRPr>
              </a:p>
              <a:p>
                <a:endParaRPr lang="en-ZA" sz="36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FF09FC69-C080-42D0-B95B-8824D91D2E26}"/>
                  </a:ext>
                </a:extLst>
              </p:cNvPr>
              <p:cNvSpPr>
                <a:spLocks noGrp="1" noRot="1" noChangeAspect="1" noMove="1" noResize="1" noEditPoints="1" noAdjustHandles="1" noChangeArrowheads="1" noChangeShapeType="1" noTextEdit="1"/>
              </p:cNvSpPr>
              <p:nvPr>
                <p:ph idx="1"/>
              </p:nvPr>
            </p:nvSpPr>
            <p:spPr>
              <a:xfrm>
                <a:off x="838200" y="1138990"/>
                <a:ext cx="10598624" cy="5149515"/>
              </a:xfrm>
              <a:blipFill>
                <a:blip r:embed="rId2"/>
                <a:stretch>
                  <a:fillRect l="-921" t="-1657" r="-921"/>
                </a:stretch>
              </a:blipFill>
            </p:spPr>
            <p:txBody>
              <a:bodyPr/>
              <a:lstStyle/>
              <a:p>
                <a:r>
                  <a:rPr lang="en-US">
                    <a:noFill/>
                  </a:rPr>
                  <a:t> </a:t>
                </a:r>
              </a:p>
            </p:txBody>
          </p:sp>
        </mc:Fallback>
      </mc:AlternateContent>
    </p:spTree>
    <p:extLst>
      <p:ext uri="{BB962C8B-B14F-4D97-AF65-F5344CB8AC3E}">
        <p14:creationId xmlns:p14="http://schemas.microsoft.com/office/powerpoint/2010/main" val="177932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E1B9-1798-4709-AFF9-AED3ABDF81D3}"/>
              </a:ext>
            </a:extLst>
          </p:cNvPr>
          <p:cNvSpPr>
            <a:spLocks noGrp="1"/>
          </p:cNvSpPr>
          <p:nvPr>
            <p:ph type="title"/>
          </p:nvPr>
        </p:nvSpPr>
        <p:spPr>
          <a:xfrm>
            <a:off x="838201" y="365126"/>
            <a:ext cx="8883316" cy="613442"/>
          </a:xfrm>
        </p:spPr>
        <p:txBody>
          <a:bodyPr>
            <a:normAutofit/>
          </a:bodyPr>
          <a:lstStyle/>
          <a:p>
            <a:pPr algn="ctr"/>
            <a:r>
              <a:rPr lang="en-ZA" sz="3600" b="1" i="0" u="none" strike="noStrike" baseline="0">
                <a:solidFill>
                  <a:srgbClr val="000000"/>
                </a:solidFill>
                <a:latin typeface="Tw Cen MT" panose="020B0602020104020603" pitchFamily="34" charset="0"/>
              </a:rPr>
              <a:t>Iteration-1</a:t>
            </a:r>
            <a:endParaRPr lang="en-ZA" sz="3600">
              <a:latin typeface="Tw Cen MT" panose="020B0602020104020603"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E552FC-9982-4F8F-8383-CD1D53E2D53C}"/>
                  </a:ext>
                </a:extLst>
              </p:cNvPr>
              <p:cNvSpPr>
                <a:spLocks noGrp="1"/>
              </p:cNvSpPr>
              <p:nvPr>
                <p:ph sz="half" idx="1"/>
              </p:nvPr>
            </p:nvSpPr>
            <p:spPr>
              <a:xfrm>
                <a:off x="838201" y="978569"/>
                <a:ext cx="10728158" cy="5217544"/>
              </a:xfrm>
            </p:spPr>
            <p:txBody>
              <a:bodyPr>
                <a:normAutofit/>
              </a:bodyPr>
              <a:lstStyle/>
              <a:p>
                <a:pPr marL="0" indent="0">
                  <a:buNone/>
                </a:pPr>
                <a:r>
                  <a:rPr lang="en-ZA" sz="2400" b="1" i="1" strike="noStrike" baseline="0">
                    <a:solidFill>
                      <a:srgbClr val="000000"/>
                    </a:solidFill>
                    <a:latin typeface="Calibri" panose="020F0502020204030204" pitchFamily="34" charset="0"/>
                  </a:rPr>
                  <a:t>4. </a:t>
                </a:r>
                <a:r>
                  <a:rPr lang="en-ZA" sz="2400" b="1" i="1" u="sng" strike="noStrike" baseline="0">
                    <a:solidFill>
                      <a:srgbClr val="000000"/>
                    </a:solidFill>
                    <a:latin typeface="Calibri" panose="020F0502020204030204" pitchFamily="34" charset="0"/>
                  </a:rPr>
                  <a:t>Determine </a:t>
                </a:r>
                <a:r>
                  <a:rPr lang="en-ZA" sz="2400" b="1" i="1" u="sng">
                    <a:solidFill>
                      <a:srgbClr val="000000"/>
                    </a:solidFill>
                    <a:latin typeface="Calibri" panose="020F0502020204030204" pitchFamily="34" charset="0"/>
                  </a:rPr>
                  <a:t>New C</a:t>
                </a:r>
                <a:r>
                  <a:rPr lang="en-ZA" sz="2400" b="1" i="1" u="sng" strike="noStrike" baseline="0">
                    <a:solidFill>
                      <a:srgbClr val="000000"/>
                    </a:solidFill>
                    <a:latin typeface="Calibri" panose="020F0502020204030204" pitchFamily="34" charset="0"/>
                  </a:rPr>
                  <a:t>entroids:</a:t>
                </a:r>
              </a:p>
              <a:p>
                <a:r>
                  <a:rPr lang="en-ZA" sz="2400" b="0" i="0" u="none" strike="noStrike" baseline="0">
                    <a:solidFill>
                      <a:srgbClr val="000000"/>
                    </a:solidFill>
                    <a:latin typeface="Calibri" panose="020F0502020204030204" pitchFamily="34" charset="0"/>
                  </a:rPr>
                  <a:t>We compute the </a:t>
                </a:r>
                <a:r>
                  <a:rPr lang="en-ZA" sz="2400" b="0" i="1" u="sng" strike="noStrike" baseline="0">
                    <a:solidFill>
                      <a:srgbClr val="FF0000"/>
                    </a:solidFill>
                    <a:latin typeface="Calibri" panose="020F0502020204030204" pitchFamily="34" charset="0"/>
                  </a:rPr>
                  <a:t>new centroid </a:t>
                </a:r>
                <a:r>
                  <a:rPr lang="en-ZA" sz="2400" b="0" i="0" u="none" strike="noStrike" baseline="0">
                    <a:solidFill>
                      <a:srgbClr val="000000"/>
                    </a:solidFill>
                    <a:latin typeface="Calibri" panose="020F0502020204030204" pitchFamily="34" charset="0"/>
                  </a:rPr>
                  <a:t>of each group based on these new memberships. </a:t>
                </a:r>
              </a:p>
              <a:p>
                <a:r>
                  <a:rPr lang="en-ZA" sz="2400" b="0" i="0" u="none" strike="noStrike" baseline="0">
                    <a:solidFill>
                      <a:srgbClr val="FF0000"/>
                    </a:solidFill>
                    <a:latin typeface="Calibri" panose="020F0502020204030204" pitchFamily="34" charset="0"/>
                  </a:rPr>
                  <a:t>Group 1 </a:t>
                </a:r>
                <a:r>
                  <a:rPr lang="en-ZA" sz="2400" b="0" i="0" u="none" strike="noStrike" baseline="0">
                    <a:solidFill>
                      <a:srgbClr val="000000"/>
                    </a:solidFill>
                    <a:latin typeface="Calibri" panose="020F0502020204030204" pitchFamily="34" charset="0"/>
                  </a:rPr>
                  <a:t>only has one member thus the centroid </a:t>
                </a:r>
                <a:r>
                  <a:rPr lang="en-ZA" sz="2400" b="0" i="1" strike="noStrike" baseline="0">
                    <a:solidFill>
                      <a:srgbClr val="0070C0"/>
                    </a:solidFill>
                    <a:latin typeface="Calibri" panose="020F0502020204030204" pitchFamily="34" charset="0"/>
                  </a:rPr>
                  <a:t>remains unchanged</a:t>
                </a:r>
                <a:r>
                  <a:rPr lang="en-ZA" sz="2400" b="0" i="0" u="none" strike="noStrike" baseline="0">
                    <a:solidFill>
                      <a:srgbClr val="000000"/>
                    </a:solidFill>
                    <a:latin typeface="Calibri" panose="020F0502020204030204" pitchFamily="34" charset="0"/>
                  </a:rPr>
                  <a:t>; </a:t>
                </a:r>
                <a14:m>
                  <m:oMath xmlns:m="http://schemas.openxmlformats.org/officeDocument/2006/math">
                    <m:sSub>
                      <m:sSubPr>
                        <m:ctrlPr>
                          <a:rPr lang="en-ZA" sz="2400" i="1" smtClean="0">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1</m:t>
                        </m:r>
                      </m:sub>
                    </m:sSub>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1;1</m:t>
                        </m:r>
                      </m:e>
                    </m:d>
                  </m:oMath>
                </a14:m>
                <a:r>
                  <a:rPr lang="en-ZA" sz="2400" b="0" i="0" u="none" strike="noStrike" baseline="0">
                    <a:solidFill>
                      <a:srgbClr val="000000"/>
                    </a:solidFill>
                    <a:latin typeface="Calibri" panose="020F0502020204030204" pitchFamily="34" charset="0"/>
                  </a:rPr>
                  <a:t>. </a:t>
                </a:r>
              </a:p>
              <a:p>
                <a:r>
                  <a:rPr lang="en-ZA" sz="2400" b="0" i="0" u="none" strike="noStrike" baseline="0">
                    <a:solidFill>
                      <a:srgbClr val="FF0000"/>
                    </a:solidFill>
                    <a:latin typeface="Calibri" panose="020F0502020204030204" pitchFamily="34" charset="0"/>
                  </a:rPr>
                  <a:t>Group 2 </a:t>
                </a:r>
                <a:r>
                  <a:rPr lang="en-ZA" sz="2400" b="0" i="0" u="none" strike="noStrike" baseline="0">
                    <a:solidFill>
                      <a:srgbClr val="000000"/>
                    </a:solidFill>
                    <a:latin typeface="Calibri" panose="020F0502020204030204" pitchFamily="34" charset="0"/>
                  </a:rPr>
                  <a:t>now has </a:t>
                </a:r>
                <a:r>
                  <a:rPr lang="en-ZA" sz="2400" b="0" i="1" u="none" strike="noStrike" baseline="0">
                    <a:solidFill>
                      <a:srgbClr val="FF0000"/>
                    </a:solidFill>
                    <a:latin typeface="Calibri" panose="020F0502020204030204" pitchFamily="34" charset="0"/>
                  </a:rPr>
                  <a:t>three</a:t>
                </a:r>
                <a:r>
                  <a:rPr lang="en-ZA" sz="2400" b="0" i="0" u="none" strike="noStrike" baseline="0">
                    <a:solidFill>
                      <a:srgbClr val="000000"/>
                    </a:solidFill>
                    <a:latin typeface="Calibri" panose="020F0502020204030204" pitchFamily="34" charset="0"/>
                  </a:rPr>
                  <a:t> members, thus the centroid is the average coordinate among the three members: </a:t>
                </a:r>
              </a:p>
              <a:p>
                <a:endParaRPr lang="en-ZA" sz="2400">
                  <a:solidFill>
                    <a:srgbClr val="000000"/>
                  </a:solidFill>
                  <a:latin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ZA" sz="2400" i="1" smtClean="0">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2</m:t>
                          </m:r>
                        </m:sub>
                      </m:sSub>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2+4+5</m:t>
                              </m:r>
                            </m:num>
                            <m:den>
                              <m:r>
                                <a:rPr lang="en-ZA" sz="2400" b="0" i="1" smtClean="0">
                                  <a:solidFill>
                                    <a:srgbClr val="FF0000"/>
                                  </a:solidFill>
                                  <a:latin typeface="Cambria Math" panose="02040503050406030204" pitchFamily="18" charset="0"/>
                                </a:rPr>
                                <m:t>3</m:t>
                              </m:r>
                            </m:den>
                          </m:f>
                          <m:r>
                            <a:rPr lang="en-ZA" sz="2400" b="0" i="1" smtClean="0">
                              <a:solidFill>
                                <a:srgbClr val="FF0000"/>
                              </a:solidFill>
                              <a:latin typeface="Cambria Math" panose="02040503050406030204" pitchFamily="18" charset="0"/>
                            </a:rPr>
                            <m:t>;</m:t>
                          </m:r>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1+3+4</m:t>
                              </m:r>
                            </m:num>
                            <m:den>
                              <m:r>
                                <a:rPr lang="en-ZA" sz="2400" b="0" i="1" smtClean="0">
                                  <a:solidFill>
                                    <a:srgbClr val="FF0000"/>
                                  </a:solidFill>
                                  <a:latin typeface="Cambria Math" panose="02040503050406030204" pitchFamily="18" charset="0"/>
                                </a:rPr>
                                <m:t>3</m:t>
                              </m:r>
                            </m:den>
                          </m:f>
                        </m:e>
                      </m:d>
                    </m:oMath>
                  </m:oMathPara>
                </a14:m>
                <a:endParaRPr lang="en-ZA" sz="2400" b="0" i="1">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f>
                            <m:fPr>
                              <m:ctrlPr>
                                <a:rPr lang="en-ZA" sz="2400" i="1">
                                  <a:solidFill>
                                    <a:srgbClr val="FF0000"/>
                                  </a:solidFill>
                                  <a:latin typeface="Cambria Math" panose="02040503050406030204" pitchFamily="18" charset="0"/>
                                </a:rPr>
                              </m:ctrlPr>
                            </m:fPr>
                            <m:num>
                              <m:r>
                                <a:rPr lang="en-ZA" sz="2400" i="1">
                                  <a:solidFill>
                                    <a:srgbClr val="FF0000"/>
                                  </a:solidFill>
                                  <a:latin typeface="Cambria Math" panose="02040503050406030204" pitchFamily="18" charset="0"/>
                                </a:rPr>
                                <m:t>11</m:t>
                              </m:r>
                            </m:num>
                            <m:den>
                              <m:r>
                                <a:rPr lang="en-ZA" sz="2400" i="1">
                                  <a:solidFill>
                                    <a:srgbClr val="FF0000"/>
                                  </a:solidFill>
                                  <a:latin typeface="Cambria Math" panose="02040503050406030204" pitchFamily="18" charset="0"/>
                                </a:rPr>
                                <m:t>3</m:t>
                              </m:r>
                            </m:den>
                          </m:f>
                          <m:r>
                            <a:rPr lang="en-ZA" sz="2400" i="1">
                              <a:solidFill>
                                <a:srgbClr val="FF0000"/>
                              </a:solidFill>
                              <a:latin typeface="Cambria Math" panose="02040503050406030204" pitchFamily="18" charset="0"/>
                            </a:rPr>
                            <m:t>;</m:t>
                          </m:r>
                          <m:f>
                            <m:fPr>
                              <m:ctrlPr>
                                <a:rPr lang="en-ZA" sz="2400" i="1">
                                  <a:solidFill>
                                    <a:srgbClr val="FF0000"/>
                                  </a:solidFill>
                                  <a:latin typeface="Cambria Math" panose="02040503050406030204" pitchFamily="18" charset="0"/>
                                </a:rPr>
                              </m:ctrlPr>
                            </m:fPr>
                            <m:num>
                              <m:r>
                                <a:rPr lang="en-ZA" sz="2400" i="1">
                                  <a:solidFill>
                                    <a:srgbClr val="FF0000"/>
                                  </a:solidFill>
                                  <a:latin typeface="Cambria Math" panose="02040503050406030204" pitchFamily="18" charset="0"/>
                                </a:rPr>
                                <m:t>8</m:t>
                              </m:r>
                            </m:num>
                            <m:den>
                              <m:r>
                                <a:rPr lang="en-ZA" sz="2400" i="1">
                                  <a:solidFill>
                                    <a:srgbClr val="FF0000"/>
                                  </a:solidFill>
                                  <a:latin typeface="Cambria Math" panose="02040503050406030204" pitchFamily="18" charset="0"/>
                                </a:rPr>
                                <m:t>3</m:t>
                              </m:r>
                            </m:den>
                          </m:f>
                        </m:e>
                      </m:d>
                    </m:oMath>
                  </m:oMathPara>
                </a14:m>
                <a:endParaRPr lang="en-ZA" sz="2400" b="0" i="0" u="none" strike="noStrike" baseline="0">
                  <a:solidFill>
                    <a:srgbClr val="000000"/>
                  </a:solidFill>
                  <a:latin typeface="Calibri" panose="020F0502020204030204" pitchFamily="34" charset="0"/>
                </a:endParaRPr>
              </a:p>
              <a:p>
                <a:endParaRPr lang="en-ZA" sz="3600"/>
              </a:p>
            </p:txBody>
          </p:sp>
        </mc:Choice>
        <mc:Fallback xmlns="">
          <p:sp>
            <p:nvSpPr>
              <p:cNvPr id="3" name="Content Placeholder 2">
                <a:extLst>
                  <a:ext uri="{FF2B5EF4-FFF2-40B4-BE49-F238E27FC236}">
                    <a16:creationId xmlns:a16="http://schemas.microsoft.com/office/drawing/2014/main" id="{E7E552FC-9982-4F8F-8383-CD1D53E2D53C}"/>
                  </a:ext>
                </a:extLst>
              </p:cNvPr>
              <p:cNvSpPr>
                <a:spLocks noGrp="1" noRot="1" noChangeAspect="1" noMove="1" noResize="1" noEditPoints="1" noAdjustHandles="1" noChangeArrowheads="1" noChangeShapeType="1" noTextEdit="1"/>
              </p:cNvSpPr>
              <p:nvPr>
                <p:ph sz="half" idx="1"/>
              </p:nvPr>
            </p:nvSpPr>
            <p:spPr>
              <a:xfrm>
                <a:off x="838201" y="978569"/>
                <a:ext cx="10728158" cy="5217544"/>
              </a:xfrm>
              <a:blipFill>
                <a:blip r:embed="rId2"/>
                <a:stretch>
                  <a:fillRect l="-910" t="-1637"/>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71691003-8310-4885-8FA6-574E0ADC0EB9}"/>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sharpenSoften amount="25000"/>
                    </a14:imgEffect>
                    <a14:imgEffect>
                      <a14:saturation sat="300000"/>
                    </a14:imgEffect>
                  </a14:imgLayer>
                </a14:imgProps>
              </a:ext>
            </a:extLst>
          </a:blip>
          <a:srcRect l="39448" t="40061" r="28002" b="14325"/>
          <a:stretch/>
        </p:blipFill>
        <p:spPr>
          <a:xfrm>
            <a:off x="8386909" y="3123317"/>
            <a:ext cx="3179450" cy="2431322"/>
          </a:xfrm>
          <a:prstGeom prst="rect">
            <a:avLst/>
          </a:prstGeom>
        </p:spPr>
      </p:pic>
    </p:spTree>
    <p:extLst>
      <p:ext uri="{BB962C8B-B14F-4D97-AF65-F5344CB8AC3E}">
        <p14:creationId xmlns:p14="http://schemas.microsoft.com/office/powerpoint/2010/main" val="3417511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BD835-6EF7-4660-812A-934702EDC46C}"/>
              </a:ext>
            </a:extLst>
          </p:cNvPr>
          <p:cNvSpPr>
            <a:spLocks noGrp="1"/>
          </p:cNvSpPr>
          <p:nvPr>
            <p:ph type="title"/>
          </p:nvPr>
        </p:nvSpPr>
        <p:spPr>
          <a:xfrm>
            <a:off x="838200" y="365126"/>
            <a:ext cx="8995611" cy="645528"/>
          </a:xfrm>
        </p:spPr>
        <p:txBody>
          <a:bodyPr>
            <a:noAutofit/>
          </a:bodyPr>
          <a:lstStyle/>
          <a:p>
            <a:pPr algn="ctr"/>
            <a:r>
              <a:rPr lang="en-ZA" sz="3600" b="1" i="0" u="none" strike="noStrike" baseline="0">
                <a:solidFill>
                  <a:srgbClr val="000000"/>
                </a:solidFill>
                <a:latin typeface="Tw Cen MT" panose="020B0602020104020603" pitchFamily="34" charset="0"/>
              </a:rPr>
              <a:t>Iteration-1 (Continued) </a:t>
            </a:r>
            <a:endParaRPr lang="en-ZA" sz="3600" b="1">
              <a:latin typeface="Tw Cen MT" panose="020B0602020104020603"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4981C-0E57-49C1-9BD0-77BAA7957816}"/>
                  </a:ext>
                </a:extLst>
              </p:cNvPr>
              <p:cNvSpPr>
                <a:spLocks noGrp="1"/>
              </p:cNvSpPr>
              <p:nvPr>
                <p:ph idx="1"/>
              </p:nvPr>
            </p:nvSpPr>
            <p:spPr>
              <a:xfrm>
                <a:off x="850107" y="1042404"/>
                <a:ext cx="10803340" cy="5482219"/>
              </a:xfrm>
            </p:spPr>
            <p:txBody>
              <a:bodyPr>
                <a:normAutofit lnSpcReduction="10000"/>
              </a:bodyPr>
              <a:lstStyle/>
              <a:p>
                <a:pPr marL="0" indent="0">
                  <a:buNone/>
                </a:pPr>
                <a:r>
                  <a:rPr lang="en-ZA" sz="2400" b="1" i="0" u="none" strike="noStrike" baseline="0">
                    <a:solidFill>
                      <a:srgbClr val="000000"/>
                    </a:solidFill>
                    <a:latin typeface="Tw Cen MT" panose="020B0602020104020603" pitchFamily="34" charset="0"/>
                  </a:rPr>
                  <a:t>5. </a:t>
                </a:r>
                <a:r>
                  <a:rPr lang="en-ZA" sz="2400" b="1" i="1" u="sng" strike="noStrike" baseline="0">
                    <a:solidFill>
                      <a:srgbClr val="000000"/>
                    </a:solidFill>
                    <a:latin typeface="Tw Cen MT" panose="020B0602020104020603" pitchFamily="34" charset="0"/>
                  </a:rPr>
                  <a:t>Objects-Centroids Distances: </a:t>
                </a:r>
              </a:p>
              <a:p>
                <a:r>
                  <a:rPr lang="en-ZA" sz="2400" b="0" i="0" u="none" strike="noStrike" baseline="0">
                    <a:solidFill>
                      <a:srgbClr val="000000"/>
                    </a:solidFill>
                    <a:latin typeface="Calibri" panose="020F0502020204030204" pitchFamily="34" charset="0"/>
                  </a:rPr>
                  <a:t>The next step is to compute the distance of all objects to the </a:t>
                </a:r>
                <a:r>
                  <a:rPr lang="en-ZA" sz="2400" b="0" i="1" u="sng" strike="noStrike" baseline="0">
                    <a:solidFill>
                      <a:srgbClr val="FF0000"/>
                    </a:solidFill>
                    <a:latin typeface="Calibri" panose="020F0502020204030204" pitchFamily="34" charset="0"/>
                  </a:rPr>
                  <a:t>new centroids</a:t>
                </a:r>
                <a:r>
                  <a:rPr lang="en-ZA" sz="2400" b="0" i="0" u="none" strike="noStrike" baseline="0">
                    <a:solidFill>
                      <a:srgbClr val="000000"/>
                    </a:solidFill>
                    <a:latin typeface="Calibri" panose="020F0502020204030204" pitchFamily="34" charset="0"/>
                  </a:rPr>
                  <a:t>. </a:t>
                </a:r>
              </a:p>
              <a:p>
                <a:r>
                  <a:rPr lang="en-ZA" sz="2400" b="0" i="0" u="none" strike="noStrike" baseline="0">
                    <a:solidFill>
                      <a:srgbClr val="000000"/>
                    </a:solidFill>
                    <a:latin typeface="Calibri" panose="020F0502020204030204" pitchFamily="34" charset="0"/>
                  </a:rPr>
                  <a:t>Similar to step 2, we have distance matrix:</a:t>
                </a:r>
              </a:p>
              <a:p>
                <a:pPr marL="0" indent="0">
                  <a:buNone/>
                </a:pPr>
                <a14:m>
                  <m:oMathPara xmlns:m="http://schemas.openxmlformats.org/officeDocument/2006/math">
                    <m:oMathParaPr>
                      <m:jc m:val="centerGroup"/>
                    </m:oMathParaPr>
                    <m:oMath xmlns:m="http://schemas.openxmlformats.org/officeDocument/2006/math">
                      <m:sSup>
                        <m:sSupPr>
                          <m:ctrlPr>
                            <a:rPr lang="en-ZA" sz="2200" i="1" smtClean="0">
                              <a:solidFill>
                                <a:srgbClr val="FF0000"/>
                              </a:solidFill>
                              <a:latin typeface="Cambria Math" panose="02040503050406030204" pitchFamily="18" charset="0"/>
                            </a:rPr>
                          </m:ctrlPr>
                        </m:sSupPr>
                        <m:e>
                          <m:r>
                            <a:rPr lang="en-ZA" sz="2200" b="0" i="1" smtClean="0">
                              <a:solidFill>
                                <a:srgbClr val="FF0000"/>
                              </a:solidFill>
                              <a:latin typeface="Cambria Math" panose="02040503050406030204" pitchFamily="18" charset="0"/>
                            </a:rPr>
                            <m:t>𝐷</m:t>
                          </m:r>
                        </m:e>
                        <m:sup>
                          <m:r>
                            <a:rPr lang="en-ZA" sz="2200" b="0" i="1" smtClean="0">
                              <a:solidFill>
                                <a:srgbClr val="FF0000"/>
                              </a:solidFill>
                              <a:latin typeface="Cambria Math" panose="02040503050406030204" pitchFamily="18" charset="0"/>
                            </a:rPr>
                            <m:t>1</m:t>
                          </m:r>
                        </m:sup>
                      </m:sSup>
                      <m:r>
                        <a:rPr lang="en-ZA" sz="2200" b="0" i="1" smtClean="0">
                          <a:solidFill>
                            <a:srgbClr val="FF0000"/>
                          </a:solidFill>
                          <a:latin typeface="Cambria Math" panose="02040503050406030204" pitchFamily="18" charset="0"/>
                        </a:rPr>
                        <m:t>=</m:t>
                      </m:r>
                      <m:d>
                        <m:dPr>
                          <m:begChr m:val="["/>
                          <m:endChr m:val="]"/>
                          <m:ctrlPr>
                            <a:rPr lang="en-ZA" sz="2200" b="0" i="1" smtClean="0">
                              <a:solidFill>
                                <a:srgbClr val="FF0000"/>
                              </a:solidFill>
                              <a:latin typeface="Cambria Math" panose="02040503050406030204" pitchFamily="18" charset="0"/>
                            </a:rPr>
                          </m:ctrlPr>
                        </m:dPr>
                        <m:e>
                          <m:m>
                            <m:mPr>
                              <m:mcs>
                                <m:mc>
                                  <m:mcPr>
                                    <m:count m:val="2"/>
                                    <m:mcJc m:val="center"/>
                                  </m:mcPr>
                                </m:mc>
                              </m:mcs>
                              <m:ctrlPr>
                                <a:rPr lang="en-ZA" sz="2200" b="0" i="1" smtClean="0">
                                  <a:solidFill>
                                    <a:srgbClr val="FF0000"/>
                                  </a:solidFill>
                                  <a:latin typeface="Cambria Math" panose="02040503050406030204" pitchFamily="18" charset="0"/>
                                </a:rPr>
                              </m:ctrlPr>
                            </m:mPr>
                            <m:mr>
                              <m:e>
                                <m:r>
                                  <m:rPr>
                                    <m:brk m:alnAt="7"/>
                                  </m:rPr>
                                  <a:rPr lang="en-ZA" sz="2200" b="0" i="1" smtClean="0">
                                    <a:solidFill>
                                      <a:srgbClr val="FF0000"/>
                                    </a:solidFill>
                                    <a:latin typeface="Cambria Math" panose="02040503050406030204" pitchFamily="18" charset="0"/>
                                  </a:rPr>
                                  <m:t>0</m:t>
                                </m:r>
                              </m:e>
                              <m:e>
                                <m:r>
                                  <a:rPr lang="en-ZA" sz="2200" b="0" i="1" smtClean="0">
                                    <a:solidFill>
                                      <a:srgbClr val="FF0000"/>
                                    </a:solidFill>
                                    <a:latin typeface="Cambria Math" panose="02040503050406030204" pitchFamily="18" charset="0"/>
                                  </a:rPr>
                                  <m:t>1</m:t>
                                </m:r>
                              </m:e>
                            </m:mr>
                            <m:mr>
                              <m:e>
                                <m:r>
                                  <a:rPr lang="en-ZA" sz="2200" b="0" i="1" smtClean="0">
                                    <a:solidFill>
                                      <a:srgbClr val="FF0000"/>
                                    </a:solidFill>
                                    <a:latin typeface="Cambria Math" panose="02040503050406030204" pitchFamily="18" charset="0"/>
                                  </a:rPr>
                                  <m:t>3.14</m:t>
                                </m:r>
                              </m:e>
                              <m:e>
                                <m:r>
                                  <a:rPr lang="en-ZA" sz="2200" b="0" i="1" smtClean="0">
                                    <a:solidFill>
                                      <a:srgbClr val="FF0000"/>
                                    </a:solidFill>
                                    <a:latin typeface="Cambria Math" panose="02040503050406030204" pitchFamily="18" charset="0"/>
                                  </a:rPr>
                                  <m:t>2.36</m:t>
                                </m:r>
                              </m:e>
                            </m:mr>
                          </m:m>
                          <m:r>
                            <a:rPr lang="en-ZA" sz="2200" b="0" i="1" smtClean="0">
                              <a:solidFill>
                                <a:srgbClr val="FF0000"/>
                              </a:solidFill>
                              <a:latin typeface="Cambria Math" panose="02040503050406030204" pitchFamily="18" charset="0"/>
                            </a:rPr>
                            <m:t>   </m:t>
                          </m:r>
                          <m:m>
                            <m:mPr>
                              <m:mcs>
                                <m:mc>
                                  <m:mcPr>
                                    <m:count m:val="2"/>
                                    <m:mcJc m:val="center"/>
                                  </m:mcPr>
                                </m:mc>
                              </m:mcs>
                              <m:ctrlPr>
                                <a:rPr lang="en-ZA" sz="2200" b="0" i="1" smtClean="0">
                                  <a:solidFill>
                                    <a:srgbClr val="FF0000"/>
                                  </a:solidFill>
                                  <a:latin typeface="Cambria Math" panose="02040503050406030204" pitchFamily="18" charset="0"/>
                                </a:rPr>
                              </m:ctrlPr>
                            </m:mPr>
                            <m:mr>
                              <m:e>
                                <m:r>
                                  <m:rPr>
                                    <m:brk m:alnAt="7"/>
                                  </m:rPr>
                                  <a:rPr lang="en-ZA" sz="2200" b="0" i="1" smtClean="0">
                                    <a:solidFill>
                                      <a:srgbClr val="FF0000"/>
                                    </a:solidFill>
                                    <a:latin typeface="Cambria Math" panose="02040503050406030204" pitchFamily="18" charset="0"/>
                                  </a:rPr>
                                  <m:t>3</m:t>
                                </m:r>
                                <m:r>
                                  <a:rPr lang="en-ZA" sz="2200" b="0" i="1" smtClean="0">
                                    <a:solidFill>
                                      <a:srgbClr val="FF0000"/>
                                    </a:solidFill>
                                    <a:latin typeface="Cambria Math" panose="02040503050406030204" pitchFamily="18" charset="0"/>
                                  </a:rPr>
                                  <m:t>.61</m:t>
                                </m:r>
                              </m:e>
                              <m:e>
                                <m:r>
                                  <a:rPr lang="en-ZA" sz="2200" b="0" i="1" smtClean="0">
                                    <a:solidFill>
                                      <a:srgbClr val="FF0000"/>
                                    </a:solidFill>
                                    <a:latin typeface="Cambria Math" panose="02040503050406030204" pitchFamily="18" charset="0"/>
                                  </a:rPr>
                                  <m:t>5</m:t>
                                </m:r>
                              </m:e>
                            </m:mr>
                            <m:mr>
                              <m:e>
                                <m:r>
                                  <a:rPr lang="en-ZA" sz="2200" b="0" i="1" smtClean="0">
                                    <a:solidFill>
                                      <a:srgbClr val="FF0000"/>
                                    </a:solidFill>
                                    <a:latin typeface="Cambria Math" panose="02040503050406030204" pitchFamily="18" charset="0"/>
                                  </a:rPr>
                                  <m:t>0.47</m:t>
                                </m:r>
                              </m:e>
                              <m:e>
                                <m:r>
                                  <a:rPr lang="en-ZA" sz="2200" b="0" i="1" smtClean="0">
                                    <a:solidFill>
                                      <a:srgbClr val="FF0000"/>
                                    </a:solidFill>
                                    <a:latin typeface="Cambria Math" panose="02040503050406030204" pitchFamily="18" charset="0"/>
                                  </a:rPr>
                                  <m:t>1.89</m:t>
                                </m:r>
                              </m:e>
                            </m:mr>
                          </m:m>
                        </m:e>
                      </m:d>
                      <m:r>
                        <a:rPr lang="en-ZA" sz="2200" b="0" i="1" smtClean="0">
                          <a:solidFill>
                            <a:srgbClr val="FF0000"/>
                          </a:solidFill>
                          <a:latin typeface="Cambria Math" panose="02040503050406030204" pitchFamily="18" charset="0"/>
                        </a:rPr>
                        <m:t>      </m:t>
                      </m:r>
                      <m:m>
                        <m:mPr>
                          <m:mcs>
                            <m:mc>
                              <m:mcPr>
                                <m:count m:val="1"/>
                                <m:mcJc m:val="center"/>
                              </m:mcPr>
                            </m:mc>
                          </m:mcs>
                          <m:ctrlPr>
                            <a:rPr lang="en-ZA" sz="2200" b="0" i="1" smtClean="0">
                              <a:solidFill>
                                <a:srgbClr val="FF0000"/>
                              </a:solidFill>
                              <a:latin typeface="Cambria Math" panose="02040503050406030204" pitchFamily="18" charset="0"/>
                            </a:rPr>
                          </m:ctrlPr>
                        </m:mPr>
                        <m:mr>
                          <m:e>
                            <m:sSub>
                              <m:sSubPr>
                                <m:ctrlPr>
                                  <a:rPr lang="en-ZA" sz="2200" b="0" i="1" smtClean="0">
                                    <a:solidFill>
                                      <a:srgbClr val="FF0000"/>
                                    </a:solidFill>
                                    <a:latin typeface="Cambria Math" panose="02040503050406030204" pitchFamily="18" charset="0"/>
                                  </a:rPr>
                                </m:ctrlPr>
                              </m:sSubPr>
                              <m:e>
                                <m:r>
                                  <a:rPr lang="en-ZA" sz="2200" b="0" i="1" smtClean="0">
                                    <a:solidFill>
                                      <a:srgbClr val="FF0000"/>
                                    </a:solidFill>
                                    <a:latin typeface="Cambria Math" panose="02040503050406030204" pitchFamily="18" charset="0"/>
                                  </a:rPr>
                                  <m:t>𝑐</m:t>
                                </m:r>
                              </m:e>
                              <m:sub>
                                <m:r>
                                  <a:rPr lang="en-ZA" sz="2200" b="0" i="1" smtClean="0">
                                    <a:solidFill>
                                      <a:srgbClr val="FF0000"/>
                                    </a:solidFill>
                                    <a:latin typeface="Cambria Math" panose="02040503050406030204" pitchFamily="18" charset="0"/>
                                  </a:rPr>
                                  <m:t>1</m:t>
                                </m:r>
                              </m:sub>
                            </m:sSub>
                            <m:r>
                              <m:rPr>
                                <m:brk m:alnAt="7"/>
                              </m:rPr>
                              <a:rPr lang="en-ZA" sz="2200" b="0" i="1" smtClean="0">
                                <a:solidFill>
                                  <a:srgbClr val="FF0000"/>
                                </a:solidFill>
                                <a:latin typeface="Cambria Math" panose="02040503050406030204" pitchFamily="18" charset="0"/>
                              </a:rPr>
                              <m:t>=</m:t>
                            </m:r>
                            <m:d>
                              <m:dPr>
                                <m:ctrlPr>
                                  <a:rPr lang="en-ZA" sz="2200" b="0" i="1" smtClean="0">
                                    <a:solidFill>
                                      <a:srgbClr val="FF0000"/>
                                    </a:solidFill>
                                    <a:latin typeface="Cambria Math" panose="02040503050406030204" pitchFamily="18" charset="0"/>
                                  </a:rPr>
                                </m:ctrlPr>
                              </m:dPr>
                              <m:e>
                                <m:r>
                                  <m:rPr>
                                    <m:brk m:alnAt="7"/>
                                  </m:rPr>
                                  <a:rPr lang="en-ZA" sz="2200" b="0" i="1" smtClean="0">
                                    <a:solidFill>
                                      <a:srgbClr val="FF0000"/>
                                    </a:solidFill>
                                    <a:latin typeface="Cambria Math" panose="02040503050406030204" pitchFamily="18" charset="0"/>
                                  </a:rPr>
                                  <m:t>1</m:t>
                                </m:r>
                                <m:r>
                                  <a:rPr lang="en-ZA" sz="2200" b="0" i="1" smtClean="0">
                                    <a:solidFill>
                                      <a:srgbClr val="FF0000"/>
                                    </a:solidFill>
                                    <a:latin typeface="Cambria Math" panose="02040503050406030204" pitchFamily="18" charset="0"/>
                                  </a:rPr>
                                  <m:t>;1</m:t>
                                </m:r>
                              </m:e>
                            </m:d>
                            <m:r>
                              <m:rPr>
                                <m:brk m:alnAt="7"/>
                              </m:rPr>
                              <a:rPr lang="en-ZA" sz="2200" b="0" i="1" smtClean="0">
                                <a:solidFill>
                                  <a:srgbClr val="FF0000"/>
                                </a:solidFill>
                                <a:latin typeface="Cambria Math" panose="02040503050406030204" pitchFamily="18" charset="0"/>
                              </a:rPr>
                              <m:t> </m:t>
                            </m:r>
                            <m:r>
                              <a:rPr lang="en-ZA" sz="2200" b="0" i="1" smtClean="0">
                                <a:solidFill>
                                  <a:srgbClr val="FF0000"/>
                                </a:solidFill>
                                <a:latin typeface="Cambria Math" panose="02040503050406030204" pitchFamily="18" charset="0"/>
                              </a:rPr>
                              <m:t> </m:t>
                            </m:r>
                            <m:r>
                              <a:rPr lang="en-ZA" sz="2200" b="0" i="1" smtClean="0">
                                <a:solidFill>
                                  <a:srgbClr val="FF0000"/>
                                </a:solidFill>
                                <a:latin typeface="Cambria Math" panose="02040503050406030204" pitchFamily="18" charset="0"/>
                              </a:rPr>
                              <m:t>𝑔𝑟𝑜𝑢𝑝</m:t>
                            </m:r>
                            <m:r>
                              <a:rPr lang="en-ZA" sz="2200" b="0" i="1" smtClean="0">
                                <a:solidFill>
                                  <a:srgbClr val="FF0000"/>
                                </a:solidFill>
                                <a:latin typeface="Cambria Math" panose="02040503050406030204" pitchFamily="18" charset="0"/>
                              </a:rPr>
                              <m:t>−1</m:t>
                            </m:r>
                          </m:e>
                        </m:mr>
                        <m:mr>
                          <m:e>
                            <m:sSub>
                              <m:sSubPr>
                                <m:ctrlPr>
                                  <a:rPr lang="en-ZA" sz="2200" i="1">
                                    <a:solidFill>
                                      <a:srgbClr val="FF0000"/>
                                    </a:solidFill>
                                    <a:latin typeface="Cambria Math" panose="02040503050406030204" pitchFamily="18" charset="0"/>
                                  </a:rPr>
                                </m:ctrlPr>
                              </m:sSubPr>
                              <m:e>
                                <m:r>
                                  <a:rPr lang="en-ZA" sz="2200" i="1">
                                    <a:solidFill>
                                      <a:srgbClr val="FF0000"/>
                                    </a:solidFill>
                                    <a:latin typeface="Cambria Math" panose="02040503050406030204" pitchFamily="18" charset="0"/>
                                  </a:rPr>
                                  <m:t>𝑐</m:t>
                                </m:r>
                              </m:e>
                              <m:sub>
                                <m:r>
                                  <a:rPr lang="en-ZA" sz="2200" b="0" i="1" smtClean="0">
                                    <a:solidFill>
                                      <a:srgbClr val="FF0000"/>
                                    </a:solidFill>
                                    <a:latin typeface="Cambria Math" panose="02040503050406030204" pitchFamily="18" charset="0"/>
                                  </a:rPr>
                                  <m:t>2</m:t>
                                </m:r>
                              </m:sub>
                            </m:sSub>
                            <m:r>
                              <a:rPr lang="en-ZA" sz="2200" b="0" i="1" smtClean="0">
                                <a:solidFill>
                                  <a:srgbClr val="FF0000"/>
                                </a:solidFill>
                                <a:latin typeface="Cambria Math" panose="02040503050406030204" pitchFamily="18" charset="0"/>
                              </a:rPr>
                              <m:t>=</m:t>
                            </m:r>
                            <m:d>
                              <m:dPr>
                                <m:ctrlPr>
                                  <a:rPr lang="en-ZA" sz="2200" b="0" i="1" smtClean="0">
                                    <a:solidFill>
                                      <a:srgbClr val="FF0000"/>
                                    </a:solidFill>
                                    <a:latin typeface="Cambria Math" panose="02040503050406030204" pitchFamily="18" charset="0"/>
                                  </a:rPr>
                                </m:ctrlPr>
                              </m:dPr>
                              <m:e>
                                <m:f>
                                  <m:fPr>
                                    <m:ctrlPr>
                                      <a:rPr lang="en-ZA" sz="2200" b="0" i="1" smtClean="0">
                                        <a:solidFill>
                                          <a:srgbClr val="FF0000"/>
                                        </a:solidFill>
                                        <a:latin typeface="Cambria Math" panose="02040503050406030204" pitchFamily="18" charset="0"/>
                                      </a:rPr>
                                    </m:ctrlPr>
                                  </m:fPr>
                                  <m:num>
                                    <m:r>
                                      <a:rPr lang="en-ZA" sz="2200" b="0" i="1" smtClean="0">
                                        <a:solidFill>
                                          <a:srgbClr val="FF0000"/>
                                        </a:solidFill>
                                        <a:latin typeface="Cambria Math" panose="02040503050406030204" pitchFamily="18" charset="0"/>
                                      </a:rPr>
                                      <m:t>11</m:t>
                                    </m:r>
                                  </m:num>
                                  <m:den>
                                    <m:r>
                                      <a:rPr lang="en-ZA" sz="2200" b="0" i="1" smtClean="0">
                                        <a:solidFill>
                                          <a:srgbClr val="FF0000"/>
                                        </a:solidFill>
                                        <a:latin typeface="Cambria Math" panose="02040503050406030204" pitchFamily="18" charset="0"/>
                                      </a:rPr>
                                      <m:t>3</m:t>
                                    </m:r>
                                  </m:den>
                                </m:f>
                                <m:r>
                                  <a:rPr lang="en-ZA" sz="2200" b="0" i="1" smtClean="0">
                                    <a:solidFill>
                                      <a:srgbClr val="FF0000"/>
                                    </a:solidFill>
                                    <a:latin typeface="Cambria Math" panose="02040503050406030204" pitchFamily="18" charset="0"/>
                                  </a:rPr>
                                  <m:t>;</m:t>
                                </m:r>
                                <m:f>
                                  <m:fPr>
                                    <m:ctrlPr>
                                      <a:rPr lang="en-ZA" sz="2200" b="0" i="1" smtClean="0">
                                        <a:solidFill>
                                          <a:srgbClr val="FF0000"/>
                                        </a:solidFill>
                                        <a:latin typeface="Cambria Math" panose="02040503050406030204" pitchFamily="18" charset="0"/>
                                      </a:rPr>
                                    </m:ctrlPr>
                                  </m:fPr>
                                  <m:num>
                                    <m:r>
                                      <a:rPr lang="en-ZA" sz="2200" b="0" i="1" smtClean="0">
                                        <a:solidFill>
                                          <a:srgbClr val="FF0000"/>
                                        </a:solidFill>
                                        <a:latin typeface="Cambria Math" panose="02040503050406030204" pitchFamily="18" charset="0"/>
                                      </a:rPr>
                                      <m:t>8</m:t>
                                    </m:r>
                                  </m:num>
                                  <m:den>
                                    <m:r>
                                      <a:rPr lang="en-ZA" sz="2200" b="0" i="1" smtClean="0">
                                        <a:solidFill>
                                          <a:srgbClr val="FF0000"/>
                                        </a:solidFill>
                                        <a:latin typeface="Cambria Math" panose="02040503050406030204" pitchFamily="18" charset="0"/>
                                      </a:rPr>
                                      <m:t>3</m:t>
                                    </m:r>
                                  </m:den>
                                </m:f>
                              </m:e>
                            </m:d>
                            <m:r>
                              <a:rPr lang="en-ZA" sz="2200" b="0" i="1" smtClean="0">
                                <a:solidFill>
                                  <a:srgbClr val="FF0000"/>
                                </a:solidFill>
                                <a:latin typeface="Cambria Math" panose="02040503050406030204" pitchFamily="18" charset="0"/>
                              </a:rPr>
                              <m:t>  </m:t>
                            </m:r>
                            <m:r>
                              <a:rPr lang="en-ZA" sz="2200" b="0" i="1" smtClean="0">
                                <a:solidFill>
                                  <a:srgbClr val="FF0000"/>
                                </a:solidFill>
                                <a:latin typeface="Cambria Math" panose="02040503050406030204" pitchFamily="18" charset="0"/>
                              </a:rPr>
                              <m:t>𝑔𝑟𝑜𝑢𝑝</m:t>
                            </m:r>
                            <m:r>
                              <a:rPr lang="en-ZA" sz="22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𝑨</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𝑩</m:t>
                          </m:r>
                          <m:r>
                            <a:rPr lang="en-ZA" sz="2400" b="1" i="1" smtClean="0">
                              <a:solidFill>
                                <a:schemeClr val="accent5">
                                  <a:lumMod val="75000"/>
                                </a:schemeClr>
                              </a:solidFill>
                              <a:latin typeface="Cambria Math" panose="02040503050406030204" pitchFamily="18" charset="0"/>
                            </a:rPr>
                            <m:t>        </m:t>
                          </m:r>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𝑪</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𝑫</m:t>
                                </m:r>
                              </m:e>
                            </m:mr>
                          </m:m>
                        </m:e>
                      </m:mr>
                    </m:m>
                  </m:oMath>
                </a14:m>
                <a:endParaRPr lang="en-ZA" sz="2400" b="1" i="1">
                  <a:solidFill>
                    <a:schemeClr val="accent5">
                      <a:lumMod val="75000"/>
                    </a:schemeClr>
                  </a:solidFill>
                  <a:latin typeface="Tw Cen MT" panose="020B0602020104020603" pitchFamily="34" charset="0"/>
                </a:endParaRPr>
              </a:p>
              <a:p>
                <a:pPr marL="0" indent="0">
                  <a:buNone/>
                </a:pPr>
                <a:r>
                  <a:rPr lang="en-ZA" sz="2400" b="1">
                    <a:solidFill>
                      <a:srgbClr val="000000"/>
                    </a:solidFill>
                    <a:latin typeface="Tw Cen MT" panose="020B0602020104020603" pitchFamily="34" charset="0"/>
                  </a:rPr>
                  <a:t>6. </a:t>
                </a:r>
                <a:r>
                  <a:rPr lang="en-ZA" sz="2400" b="1" i="1" u="sng" strike="noStrike" baseline="0">
                    <a:solidFill>
                      <a:srgbClr val="000000"/>
                    </a:solidFill>
                    <a:latin typeface="Tw Cen MT" panose="020B0602020104020603" pitchFamily="34" charset="0"/>
                  </a:rPr>
                  <a:t>Objects Clustering:</a:t>
                </a:r>
              </a:p>
              <a:p>
                <a:r>
                  <a:rPr lang="en-ZA" sz="2400" b="0" i="0" u="none" strike="noStrike" baseline="0">
                    <a:solidFill>
                      <a:srgbClr val="000000"/>
                    </a:solidFill>
                    <a:latin typeface="Calibri" panose="020F0502020204030204" pitchFamily="34" charset="0"/>
                  </a:rPr>
                  <a:t>We assign each object based on the minimum distance. </a:t>
                </a:r>
              </a:p>
              <a:p>
                <a:r>
                  <a:rPr lang="en-ZA" sz="2400" b="0" i="0" u="none" strike="noStrike" baseline="0">
                    <a:solidFill>
                      <a:srgbClr val="000000"/>
                    </a:solidFill>
                    <a:latin typeface="Calibri" panose="020F0502020204030204" pitchFamily="34" charset="0"/>
                  </a:rPr>
                  <a:t>Based on the new distance matrix, we move the </a:t>
                </a:r>
                <a:r>
                  <a:rPr lang="en-ZA" sz="2400" b="0" i="1" u="none" strike="noStrike" baseline="0">
                    <a:solidFill>
                      <a:srgbClr val="FF0000"/>
                    </a:solidFill>
                    <a:latin typeface="Calibri" panose="020F0502020204030204" pitchFamily="34" charset="0"/>
                  </a:rPr>
                  <a:t>medicine B </a:t>
                </a:r>
                <a:r>
                  <a:rPr lang="en-ZA" sz="2400" b="0" i="0" u="none" strike="noStrike" baseline="0">
                    <a:solidFill>
                      <a:srgbClr val="000000"/>
                    </a:solidFill>
                    <a:latin typeface="Calibri" panose="020F0502020204030204" pitchFamily="34" charset="0"/>
                  </a:rPr>
                  <a:t>to Group 1 while all the other objects remain. </a:t>
                </a: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𝐺</m:t>
                          </m:r>
                        </m:e>
                        <m:sup>
                          <m:r>
                            <a:rPr lang="en-ZA" sz="2400" b="0" i="1" smtClean="0">
                              <a:solidFill>
                                <a:srgbClr val="FF0000"/>
                              </a:solidFill>
                              <a:latin typeface="Cambria Math" panose="02040503050406030204" pitchFamily="18" charset="0"/>
                            </a:rPr>
                            <m:t>1</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𝑨</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𝑩</m:t>
                          </m:r>
                          <m:r>
                            <a:rPr lang="en-ZA" sz="2000" b="1" i="1" smtClean="0">
                              <a:solidFill>
                                <a:schemeClr val="accent5">
                                  <a:lumMod val="75000"/>
                                </a:schemeClr>
                              </a:solidFill>
                              <a:latin typeface="Cambria Math" panose="02040503050406030204" pitchFamily="18" charset="0"/>
                            </a:rPr>
                            <m:t>     </m:t>
                          </m:r>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𝑪</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𝑫</m:t>
                                </m:r>
                              </m:e>
                            </m:mr>
                          </m:m>
                        </m:e>
                      </m:mr>
                    </m:m>
                  </m:oMath>
                </a14:m>
                <a:endParaRPr lang="en-ZA" sz="2400" b="0" i="0" u="none" strike="noStrike" baseline="0">
                  <a:solidFill>
                    <a:srgbClr val="000000"/>
                  </a:solidFill>
                  <a:latin typeface="Calibri" panose="020F0502020204030204" pitchFamily="34" charset="0"/>
                </a:endParaRPr>
              </a:p>
              <a:p>
                <a:pPr marL="0" indent="0">
                  <a:buNone/>
                </a:pPr>
                <a:endParaRPr lang="en-ZA" sz="2400" b="0" i="1" u="sng" strike="noStrike" baseline="0">
                  <a:solidFill>
                    <a:srgbClr val="000000"/>
                  </a:solidFill>
                  <a:latin typeface="Calibri" panose="020F0502020204030204" pitchFamily="34" charset="0"/>
                </a:endParaRPr>
              </a:p>
              <a:p>
                <a:endParaRPr lang="en-ZA" sz="3600"/>
              </a:p>
            </p:txBody>
          </p:sp>
        </mc:Choice>
        <mc:Fallback xmlns="">
          <p:sp>
            <p:nvSpPr>
              <p:cNvPr id="3" name="Content Placeholder 2">
                <a:extLst>
                  <a:ext uri="{FF2B5EF4-FFF2-40B4-BE49-F238E27FC236}">
                    <a16:creationId xmlns:a16="http://schemas.microsoft.com/office/drawing/2014/main" id="{F944981C-0E57-49C1-9BD0-77BAA7957816}"/>
                  </a:ext>
                </a:extLst>
              </p:cNvPr>
              <p:cNvSpPr>
                <a:spLocks noGrp="1" noRot="1" noChangeAspect="1" noMove="1" noResize="1" noEditPoints="1" noAdjustHandles="1" noChangeArrowheads="1" noChangeShapeType="1" noTextEdit="1"/>
              </p:cNvSpPr>
              <p:nvPr>
                <p:ph idx="1"/>
              </p:nvPr>
            </p:nvSpPr>
            <p:spPr>
              <a:xfrm>
                <a:off x="850107" y="1042404"/>
                <a:ext cx="10803340" cy="5482219"/>
              </a:xfrm>
              <a:blipFill>
                <a:blip r:embed="rId2"/>
                <a:stretch>
                  <a:fillRect l="-846" t="-2113" r="-733"/>
                </a:stretch>
              </a:blipFill>
            </p:spPr>
            <p:txBody>
              <a:bodyPr/>
              <a:lstStyle/>
              <a:p>
                <a:r>
                  <a:rPr lang="en-US">
                    <a:noFill/>
                  </a:rPr>
                  <a:t> </a:t>
                </a:r>
              </a:p>
            </p:txBody>
          </p:sp>
        </mc:Fallback>
      </mc:AlternateContent>
    </p:spTree>
    <p:extLst>
      <p:ext uri="{BB962C8B-B14F-4D97-AF65-F5344CB8AC3E}">
        <p14:creationId xmlns:p14="http://schemas.microsoft.com/office/powerpoint/2010/main" val="4272340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9D0C-F965-41A7-BEB4-CB13E9972142}"/>
              </a:ext>
            </a:extLst>
          </p:cNvPr>
          <p:cNvSpPr>
            <a:spLocks noGrp="1"/>
          </p:cNvSpPr>
          <p:nvPr>
            <p:ph type="title"/>
          </p:nvPr>
        </p:nvSpPr>
        <p:spPr>
          <a:xfrm>
            <a:off x="838200" y="365125"/>
            <a:ext cx="8922760" cy="510383"/>
          </a:xfrm>
        </p:spPr>
        <p:txBody>
          <a:bodyPr>
            <a:normAutofit fontScale="90000"/>
          </a:bodyPr>
          <a:lstStyle/>
          <a:p>
            <a:pPr algn="ctr"/>
            <a:r>
              <a:rPr lang="en-ZA" sz="3600" b="1" i="0" u="none" strike="noStrike" baseline="0">
                <a:solidFill>
                  <a:srgbClr val="000000"/>
                </a:solidFill>
                <a:latin typeface="Tw Cen MT" panose="020B0602020104020603" pitchFamily="34" charset="0"/>
              </a:rPr>
              <a:t>Iteration-2</a:t>
            </a:r>
            <a:endParaRPr lang="en-ZA" sz="3600">
              <a:latin typeface="Tw Cen MT" panose="020B0602020104020603"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EEC37F-7779-4858-B8D5-7E3B06EB782E}"/>
                  </a:ext>
                </a:extLst>
              </p:cNvPr>
              <p:cNvSpPr>
                <a:spLocks noGrp="1"/>
              </p:cNvSpPr>
              <p:nvPr>
                <p:ph sz="half" idx="1"/>
              </p:nvPr>
            </p:nvSpPr>
            <p:spPr>
              <a:xfrm>
                <a:off x="514066" y="1020170"/>
                <a:ext cx="11168418" cy="4817659"/>
              </a:xfrm>
            </p:spPr>
            <p:txBody>
              <a:bodyPr>
                <a:normAutofit/>
              </a:bodyPr>
              <a:lstStyle/>
              <a:p>
                <a:pPr marL="0" indent="0">
                  <a:buNone/>
                </a:pPr>
                <a:r>
                  <a:rPr lang="en-ZA" sz="2400" b="1" i="0" u="none" strike="noStrike" baseline="0">
                    <a:solidFill>
                      <a:srgbClr val="000000"/>
                    </a:solidFill>
                    <a:latin typeface="Tw Cen MT" panose="020B0602020104020603" pitchFamily="34" charset="0"/>
                  </a:rPr>
                  <a:t>7. D</a:t>
                </a:r>
                <a:r>
                  <a:rPr lang="en-ZA" sz="2400" b="1" i="1" u="sng" strike="noStrike" baseline="0">
                    <a:solidFill>
                      <a:srgbClr val="000000"/>
                    </a:solidFill>
                    <a:latin typeface="Tw Cen MT" panose="020B0602020104020603" pitchFamily="34" charset="0"/>
                  </a:rPr>
                  <a:t>etermine </a:t>
                </a:r>
                <a:r>
                  <a:rPr lang="en-ZA" sz="2400" b="1" i="1" u="sng">
                    <a:solidFill>
                      <a:srgbClr val="000000"/>
                    </a:solidFill>
                    <a:latin typeface="Tw Cen MT" panose="020B0602020104020603" pitchFamily="34" charset="0"/>
                  </a:rPr>
                  <a:t>C</a:t>
                </a:r>
                <a:r>
                  <a:rPr lang="en-ZA" sz="2400" b="1" i="1" u="sng" strike="noStrike" baseline="0">
                    <a:solidFill>
                      <a:srgbClr val="000000"/>
                    </a:solidFill>
                    <a:latin typeface="Tw Cen MT" panose="020B0602020104020603" pitchFamily="34" charset="0"/>
                  </a:rPr>
                  <a:t>entroids:</a:t>
                </a:r>
              </a:p>
              <a:p>
                <a:r>
                  <a:rPr lang="en-ZA" sz="2400" b="0" i="0" u="none" strike="noStrike" baseline="0">
                    <a:solidFill>
                      <a:srgbClr val="000000"/>
                    </a:solidFill>
                    <a:latin typeface="Tw Cen MT" panose="020B0602020104020603" pitchFamily="34" charset="0"/>
                  </a:rPr>
                  <a:t>Now we repeat step 4 to calculate the new centroids coordinate based on the clustering of previous iteration. </a:t>
                </a:r>
              </a:p>
              <a:p>
                <a:r>
                  <a:rPr lang="en-ZA" sz="2400" b="0" i="0" u="none" strike="noStrike" baseline="0">
                    <a:solidFill>
                      <a:srgbClr val="000000"/>
                    </a:solidFill>
                    <a:latin typeface="Tw Cen MT" panose="020B0602020104020603" pitchFamily="34" charset="0"/>
                  </a:rPr>
                  <a:t>Group1 and group 2 both has two members, thus the new centroids are;</a:t>
                </a:r>
              </a:p>
              <a:p>
                <a:pPr marL="0" indent="0">
                  <a:buNone/>
                </a:pPr>
                <a:r>
                  <a:rPr lang="en-ZA">
                    <a:solidFill>
                      <a:srgbClr val="FF0000"/>
                    </a:solidFill>
                  </a:rPr>
                  <a:t>         </a:t>
                </a:r>
                <a14:m>
                  <m:oMath xmlns:m="http://schemas.openxmlformats.org/officeDocument/2006/math">
                    <m:sSub>
                      <m:sSubPr>
                        <m:ctrlPr>
                          <a:rPr lang="en-ZA" i="1" smtClean="0">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b="0" i="1" smtClean="0">
                            <a:solidFill>
                              <a:srgbClr val="FF0000"/>
                            </a:solidFill>
                            <a:latin typeface="Cambria Math" panose="02040503050406030204" pitchFamily="18" charset="0"/>
                          </a:rPr>
                          <m:t>1</m:t>
                        </m:r>
                      </m:sub>
                    </m:sSub>
                    <m:r>
                      <a:rPr lang="en-ZA" b="0" i="1" smtClean="0">
                        <a:solidFill>
                          <a:srgbClr val="FF0000"/>
                        </a:solidFill>
                        <a:latin typeface="Cambria Math" panose="02040503050406030204" pitchFamily="18" charset="0"/>
                      </a:rPr>
                      <m:t>=</m:t>
                    </m:r>
                    <m:d>
                      <m:dPr>
                        <m:ctrlPr>
                          <a:rPr lang="en-ZA" b="0" i="1" smtClean="0">
                            <a:solidFill>
                              <a:srgbClr val="FF0000"/>
                            </a:solidFill>
                            <a:latin typeface="Cambria Math" panose="02040503050406030204" pitchFamily="18" charset="0"/>
                          </a:rPr>
                        </m:ctrlPr>
                      </m:dPr>
                      <m:e>
                        <m:f>
                          <m:fPr>
                            <m:ctrlPr>
                              <a:rPr lang="en-ZA" b="0" i="1" smtClean="0">
                                <a:solidFill>
                                  <a:srgbClr val="FF0000"/>
                                </a:solidFill>
                                <a:latin typeface="Cambria Math" panose="02040503050406030204" pitchFamily="18" charset="0"/>
                              </a:rPr>
                            </m:ctrlPr>
                          </m:fPr>
                          <m:num>
                            <m:r>
                              <a:rPr lang="en-ZA" b="0" i="1" smtClean="0">
                                <a:solidFill>
                                  <a:srgbClr val="FF0000"/>
                                </a:solidFill>
                                <a:latin typeface="Cambria Math" panose="02040503050406030204" pitchFamily="18" charset="0"/>
                              </a:rPr>
                              <m:t>1+2</m:t>
                            </m:r>
                          </m:num>
                          <m:den>
                            <m:r>
                              <a:rPr lang="en-ZA" b="0" i="1" smtClean="0">
                                <a:solidFill>
                                  <a:srgbClr val="FF0000"/>
                                </a:solidFill>
                                <a:latin typeface="Cambria Math" panose="02040503050406030204" pitchFamily="18" charset="0"/>
                              </a:rPr>
                              <m:t>2</m:t>
                            </m:r>
                          </m:den>
                        </m:f>
                        <m:r>
                          <a:rPr lang="en-ZA" b="0" i="1" smtClean="0">
                            <a:solidFill>
                              <a:srgbClr val="FF0000"/>
                            </a:solidFill>
                            <a:latin typeface="Cambria Math" panose="02040503050406030204" pitchFamily="18" charset="0"/>
                          </a:rPr>
                          <m:t>;</m:t>
                        </m:r>
                        <m:f>
                          <m:fPr>
                            <m:ctrlPr>
                              <a:rPr lang="en-ZA" b="0" i="1" smtClean="0">
                                <a:solidFill>
                                  <a:srgbClr val="FF0000"/>
                                </a:solidFill>
                                <a:latin typeface="Cambria Math" panose="02040503050406030204" pitchFamily="18" charset="0"/>
                              </a:rPr>
                            </m:ctrlPr>
                          </m:fPr>
                          <m:num>
                            <m:r>
                              <a:rPr lang="en-ZA" b="0" i="1" smtClean="0">
                                <a:solidFill>
                                  <a:srgbClr val="FF0000"/>
                                </a:solidFill>
                                <a:latin typeface="Cambria Math" panose="02040503050406030204" pitchFamily="18" charset="0"/>
                              </a:rPr>
                              <m:t>1+1</m:t>
                            </m:r>
                          </m:num>
                          <m:den>
                            <m:r>
                              <a:rPr lang="en-ZA" b="0" i="1" smtClean="0">
                                <a:solidFill>
                                  <a:srgbClr val="FF0000"/>
                                </a:solidFill>
                                <a:latin typeface="Cambria Math" panose="02040503050406030204" pitchFamily="18" charset="0"/>
                              </a:rPr>
                              <m:t>2</m:t>
                            </m:r>
                          </m:den>
                        </m:f>
                      </m:e>
                    </m:d>
                    <m:r>
                      <a:rPr lang="en-ZA" b="0" i="1" smtClean="0">
                        <a:solidFill>
                          <a:srgbClr val="FF0000"/>
                        </a:solidFill>
                        <a:latin typeface="Cambria Math" panose="02040503050406030204" pitchFamily="18" charset="0"/>
                      </a:rPr>
                      <m:t>=</m:t>
                    </m:r>
                    <m:d>
                      <m:dPr>
                        <m:ctrlPr>
                          <a:rPr lang="en-ZA" b="0" i="1" smtClean="0">
                            <a:solidFill>
                              <a:srgbClr val="FF0000"/>
                            </a:solidFill>
                            <a:latin typeface="Cambria Math" panose="02040503050406030204" pitchFamily="18" charset="0"/>
                          </a:rPr>
                        </m:ctrlPr>
                      </m:dPr>
                      <m:e>
                        <m:r>
                          <a:rPr lang="en-ZA" i="1">
                            <a:solidFill>
                              <a:srgbClr val="FF0000"/>
                            </a:solidFill>
                            <a:latin typeface="Cambria Math" panose="02040503050406030204" pitchFamily="18" charset="0"/>
                          </a:rPr>
                          <m:t>1</m:t>
                        </m:r>
                        <m:f>
                          <m:fPr>
                            <m:ctrlPr>
                              <a:rPr lang="en-ZA" i="1">
                                <a:solidFill>
                                  <a:srgbClr val="FF0000"/>
                                </a:solidFill>
                                <a:latin typeface="Cambria Math" panose="02040503050406030204" pitchFamily="18" charset="0"/>
                              </a:rPr>
                            </m:ctrlPr>
                          </m:fPr>
                          <m:num>
                            <m:r>
                              <a:rPr lang="en-ZA" i="1">
                                <a:solidFill>
                                  <a:srgbClr val="FF0000"/>
                                </a:solidFill>
                                <a:latin typeface="Cambria Math" panose="02040503050406030204" pitchFamily="18" charset="0"/>
                              </a:rPr>
                              <m:t>1</m:t>
                            </m:r>
                          </m:num>
                          <m:den>
                            <m:r>
                              <a:rPr lang="en-ZA" i="1">
                                <a:solidFill>
                                  <a:srgbClr val="FF0000"/>
                                </a:solidFill>
                                <a:latin typeface="Cambria Math" panose="02040503050406030204" pitchFamily="18" charset="0"/>
                              </a:rPr>
                              <m:t>2</m:t>
                            </m:r>
                          </m:den>
                        </m:f>
                        <m:r>
                          <a:rPr lang="en-ZA" i="1">
                            <a:solidFill>
                              <a:srgbClr val="FF0000"/>
                            </a:solidFill>
                            <a:latin typeface="Cambria Math" panose="02040503050406030204" pitchFamily="18" charset="0"/>
                          </a:rPr>
                          <m:t>;1</m:t>
                        </m:r>
                      </m:e>
                    </m:d>
                  </m:oMath>
                </a14:m>
                <a:r>
                  <a:rPr lang="en-ZA" sz="3200">
                    <a:latin typeface="Tw Cen MT" panose="020B0602020104020603" pitchFamily="34" charset="0"/>
                  </a:rPr>
                  <a:t> </a:t>
                </a:r>
                <a:r>
                  <a:rPr lang="en-ZA" sz="2400">
                    <a:latin typeface="Tw Cen MT" panose="020B0602020104020603" pitchFamily="34" charset="0"/>
                  </a:rPr>
                  <a:t>and,</a:t>
                </a:r>
              </a:p>
              <a:p>
                <a:pPr marL="0" indent="0">
                  <a:buNone/>
                </a:pPr>
                <a:r>
                  <a:rPr lang="en-ZA" sz="3600">
                    <a:latin typeface="Tw Cen MT" panose="020B0602020104020603" pitchFamily="34" charset="0"/>
                  </a:rPr>
                  <a:t>      </a:t>
                </a:r>
                <a14:m>
                  <m:oMath xmlns:m="http://schemas.openxmlformats.org/officeDocument/2006/math">
                    <m:sSub>
                      <m:sSubPr>
                        <m:ctrlPr>
                          <a:rPr lang="en-ZA" i="1">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i="1">
                            <a:solidFill>
                              <a:srgbClr val="FF0000"/>
                            </a:solidFill>
                            <a:latin typeface="Cambria Math" panose="02040503050406030204" pitchFamily="18" charset="0"/>
                          </a:rPr>
                          <m:t>2</m:t>
                        </m:r>
                      </m:sub>
                    </m:sSub>
                    <m:r>
                      <a:rPr lang="en-ZA" i="1">
                        <a:solidFill>
                          <a:srgbClr val="FF0000"/>
                        </a:solidFill>
                        <a:latin typeface="Cambria Math" panose="02040503050406030204" pitchFamily="18" charset="0"/>
                      </a:rPr>
                      <m:t>=</m:t>
                    </m:r>
                    <m:d>
                      <m:dPr>
                        <m:ctrlPr>
                          <a:rPr lang="en-ZA" i="1">
                            <a:solidFill>
                              <a:srgbClr val="FF0000"/>
                            </a:solidFill>
                            <a:latin typeface="Cambria Math" panose="02040503050406030204" pitchFamily="18" charset="0"/>
                          </a:rPr>
                        </m:ctrlPr>
                      </m:dPr>
                      <m:e>
                        <m:f>
                          <m:fPr>
                            <m:ctrlPr>
                              <a:rPr lang="en-ZA" i="1">
                                <a:solidFill>
                                  <a:srgbClr val="FF0000"/>
                                </a:solidFill>
                                <a:latin typeface="Cambria Math" panose="02040503050406030204" pitchFamily="18" charset="0"/>
                              </a:rPr>
                            </m:ctrlPr>
                          </m:fPr>
                          <m:num>
                            <m:r>
                              <a:rPr lang="en-ZA" i="1">
                                <a:solidFill>
                                  <a:srgbClr val="FF0000"/>
                                </a:solidFill>
                                <a:latin typeface="Cambria Math" panose="02040503050406030204" pitchFamily="18" charset="0"/>
                              </a:rPr>
                              <m:t>4+5</m:t>
                            </m:r>
                          </m:num>
                          <m:den>
                            <m:r>
                              <a:rPr lang="en-ZA" b="0" i="1" smtClean="0">
                                <a:solidFill>
                                  <a:srgbClr val="FF0000"/>
                                </a:solidFill>
                                <a:latin typeface="Cambria Math" panose="02040503050406030204" pitchFamily="18" charset="0"/>
                              </a:rPr>
                              <m:t>2</m:t>
                            </m:r>
                          </m:den>
                        </m:f>
                        <m:r>
                          <a:rPr lang="en-ZA" i="1">
                            <a:solidFill>
                              <a:srgbClr val="FF0000"/>
                            </a:solidFill>
                            <a:latin typeface="Cambria Math" panose="02040503050406030204" pitchFamily="18" charset="0"/>
                          </a:rPr>
                          <m:t>;</m:t>
                        </m:r>
                        <m:f>
                          <m:fPr>
                            <m:ctrlPr>
                              <a:rPr lang="en-ZA" i="1">
                                <a:solidFill>
                                  <a:srgbClr val="FF0000"/>
                                </a:solidFill>
                                <a:latin typeface="Cambria Math" panose="02040503050406030204" pitchFamily="18" charset="0"/>
                              </a:rPr>
                            </m:ctrlPr>
                          </m:fPr>
                          <m:num>
                            <m:r>
                              <a:rPr lang="en-ZA" i="1">
                                <a:solidFill>
                                  <a:srgbClr val="FF0000"/>
                                </a:solidFill>
                                <a:latin typeface="Cambria Math" panose="02040503050406030204" pitchFamily="18" charset="0"/>
                              </a:rPr>
                              <m:t>3+4</m:t>
                            </m:r>
                          </m:num>
                          <m:den>
                            <m:r>
                              <a:rPr lang="en-ZA" b="0" i="1" smtClean="0">
                                <a:solidFill>
                                  <a:srgbClr val="FF0000"/>
                                </a:solidFill>
                                <a:latin typeface="Cambria Math" panose="02040503050406030204" pitchFamily="18" charset="0"/>
                              </a:rPr>
                              <m:t>2</m:t>
                            </m:r>
                          </m:den>
                        </m:f>
                      </m:e>
                    </m:d>
                    <m:r>
                      <a:rPr lang="en-ZA" b="0" i="1" smtClean="0">
                        <a:solidFill>
                          <a:srgbClr val="FF0000"/>
                        </a:solidFill>
                        <a:latin typeface="Cambria Math" panose="02040503050406030204" pitchFamily="18" charset="0"/>
                      </a:rPr>
                      <m:t>=</m:t>
                    </m:r>
                    <m:d>
                      <m:dPr>
                        <m:ctrlPr>
                          <a:rPr lang="en-ZA" b="0" i="1" smtClean="0">
                            <a:solidFill>
                              <a:srgbClr val="FF0000"/>
                            </a:solidFill>
                            <a:latin typeface="Cambria Math" panose="02040503050406030204" pitchFamily="18" charset="0"/>
                          </a:rPr>
                        </m:ctrlPr>
                      </m:dPr>
                      <m:e>
                        <m:r>
                          <a:rPr lang="en-ZA" b="0" i="1" smtClean="0">
                            <a:solidFill>
                              <a:srgbClr val="FF0000"/>
                            </a:solidFill>
                            <a:latin typeface="Cambria Math" panose="02040503050406030204" pitchFamily="18" charset="0"/>
                          </a:rPr>
                          <m:t>4</m:t>
                        </m:r>
                        <m:f>
                          <m:fPr>
                            <m:ctrlPr>
                              <a:rPr lang="en-ZA" b="0" i="1" smtClean="0">
                                <a:solidFill>
                                  <a:srgbClr val="FF0000"/>
                                </a:solidFill>
                                <a:latin typeface="Cambria Math" panose="02040503050406030204" pitchFamily="18" charset="0"/>
                              </a:rPr>
                            </m:ctrlPr>
                          </m:fPr>
                          <m:num>
                            <m:r>
                              <a:rPr lang="en-ZA" b="0" i="1" smtClean="0">
                                <a:solidFill>
                                  <a:srgbClr val="FF0000"/>
                                </a:solidFill>
                                <a:latin typeface="Cambria Math" panose="02040503050406030204" pitchFamily="18" charset="0"/>
                              </a:rPr>
                              <m:t>1</m:t>
                            </m:r>
                          </m:num>
                          <m:den>
                            <m:r>
                              <a:rPr lang="en-ZA" b="0" i="1" smtClean="0">
                                <a:solidFill>
                                  <a:srgbClr val="FF0000"/>
                                </a:solidFill>
                                <a:latin typeface="Cambria Math" panose="02040503050406030204" pitchFamily="18" charset="0"/>
                              </a:rPr>
                              <m:t>2</m:t>
                            </m:r>
                          </m:den>
                        </m:f>
                        <m:r>
                          <a:rPr lang="en-ZA" b="0" i="1" smtClean="0">
                            <a:solidFill>
                              <a:srgbClr val="FF0000"/>
                            </a:solidFill>
                            <a:latin typeface="Cambria Math" panose="02040503050406030204" pitchFamily="18" charset="0"/>
                          </a:rPr>
                          <m:t>;3</m:t>
                        </m:r>
                        <m:f>
                          <m:fPr>
                            <m:ctrlPr>
                              <a:rPr lang="en-ZA" b="0" i="1" smtClean="0">
                                <a:solidFill>
                                  <a:srgbClr val="FF0000"/>
                                </a:solidFill>
                                <a:latin typeface="Cambria Math" panose="02040503050406030204" pitchFamily="18" charset="0"/>
                              </a:rPr>
                            </m:ctrlPr>
                          </m:fPr>
                          <m:num>
                            <m:r>
                              <a:rPr lang="en-ZA" b="0" i="1" smtClean="0">
                                <a:solidFill>
                                  <a:srgbClr val="FF0000"/>
                                </a:solidFill>
                                <a:latin typeface="Cambria Math" panose="02040503050406030204" pitchFamily="18" charset="0"/>
                              </a:rPr>
                              <m:t>1</m:t>
                            </m:r>
                          </m:num>
                          <m:den>
                            <m:r>
                              <a:rPr lang="en-ZA" b="0" i="1" smtClean="0">
                                <a:solidFill>
                                  <a:srgbClr val="FF0000"/>
                                </a:solidFill>
                                <a:latin typeface="Cambria Math" panose="02040503050406030204" pitchFamily="18" charset="0"/>
                              </a:rPr>
                              <m:t>2</m:t>
                            </m:r>
                          </m:den>
                        </m:f>
                      </m:e>
                    </m:d>
                  </m:oMath>
                </a14:m>
                <a:endParaRPr lang="en-ZA" sz="36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AAEEC37F-7779-4858-B8D5-7E3B06EB782E}"/>
                  </a:ext>
                </a:extLst>
              </p:cNvPr>
              <p:cNvSpPr>
                <a:spLocks noGrp="1" noRot="1" noChangeAspect="1" noMove="1" noResize="1" noEditPoints="1" noAdjustHandles="1" noChangeArrowheads="1" noChangeShapeType="1" noTextEdit="1"/>
              </p:cNvSpPr>
              <p:nvPr>
                <p:ph sz="half" idx="1"/>
              </p:nvPr>
            </p:nvSpPr>
            <p:spPr>
              <a:xfrm>
                <a:off x="514066" y="1020170"/>
                <a:ext cx="11168418" cy="4817659"/>
              </a:xfrm>
              <a:blipFill>
                <a:blip r:embed="rId2"/>
                <a:stretch>
                  <a:fillRect l="-819" t="-1770"/>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32AA2DD2-B1E5-41DF-805F-68635C20F37B}"/>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300000"/>
                    </a14:imgEffect>
                  </a14:imgLayer>
                </a14:imgProps>
              </a:ext>
            </a:extLst>
          </a:blip>
          <a:srcRect l="25070" t="28474" r="45235" b="28474"/>
          <a:stretch/>
        </p:blipFill>
        <p:spPr>
          <a:xfrm>
            <a:off x="7331657" y="3111690"/>
            <a:ext cx="3493827" cy="2385622"/>
          </a:xfrm>
          <a:prstGeom prst="rect">
            <a:avLst/>
          </a:prstGeom>
        </p:spPr>
      </p:pic>
    </p:spTree>
    <p:extLst>
      <p:ext uri="{BB962C8B-B14F-4D97-AF65-F5344CB8AC3E}">
        <p14:creationId xmlns:p14="http://schemas.microsoft.com/office/powerpoint/2010/main" val="2959222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0E78-9017-4173-9E20-AB1A05D46E0D}"/>
              </a:ext>
            </a:extLst>
          </p:cNvPr>
          <p:cNvSpPr>
            <a:spLocks noGrp="1"/>
          </p:cNvSpPr>
          <p:nvPr>
            <p:ph type="title"/>
          </p:nvPr>
        </p:nvSpPr>
        <p:spPr>
          <a:xfrm>
            <a:off x="838200" y="365125"/>
            <a:ext cx="9083722" cy="644809"/>
          </a:xfrm>
        </p:spPr>
        <p:txBody>
          <a:bodyPr>
            <a:normAutofit/>
          </a:bodyPr>
          <a:lstStyle/>
          <a:p>
            <a:pPr algn="ctr"/>
            <a:r>
              <a:rPr lang="en-ZA" sz="3600" b="1" i="0" u="none" strike="noStrike" baseline="0">
                <a:solidFill>
                  <a:srgbClr val="000000"/>
                </a:solidFill>
                <a:latin typeface="Tw Cen MT" panose="020B0602020104020603" pitchFamily="34" charset="0"/>
              </a:rPr>
              <a:t>Iteration-2 (Continued)</a:t>
            </a:r>
            <a:endParaRPr lang="en-ZA"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42CB0E-DDE6-4F0F-9CED-0CB8C5A921E1}"/>
                  </a:ext>
                </a:extLst>
              </p:cNvPr>
              <p:cNvSpPr>
                <a:spLocks noGrp="1"/>
              </p:cNvSpPr>
              <p:nvPr>
                <p:ph idx="1"/>
              </p:nvPr>
            </p:nvSpPr>
            <p:spPr>
              <a:xfrm>
                <a:off x="838199" y="1009934"/>
                <a:ext cx="10857932" cy="5240741"/>
              </a:xfrm>
            </p:spPr>
            <p:txBody>
              <a:bodyPr>
                <a:normAutofit fontScale="92500" lnSpcReduction="20000"/>
              </a:bodyPr>
              <a:lstStyle/>
              <a:p>
                <a:pPr marL="0" indent="0">
                  <a:buNone/>
                </a:pPr>
                <a:r>
                  <a:rPr lang="en-ZA" sz="2400" b="1" i="0" u="none" strike="noStrike" baseline="0">
                    <a:solidFill>
                      <a:srgbClr val="000000"/>
                    </a:solidFill>
                    <a:latin typeface="Tw Cen MT" panose="020B0602020104020603" pitchFamily="34" charset="0"/>
                  </a:rPr>
                  <a:t>8. </a:t>
                </a:r>
                <a:r>
                  <a:rPr lang="en-ZA" sz="2400" b="1" i="1" u="sng" strike="noStrike" baseline="0">
                    <a:solidFill>
                      <a:srgbClr val="000000"/>
                    </a:solidFill>
                    <a:latin typeface="Tw Cen MT" panose="020B0602020104020603" pitchFamily="34" charset="0"/>
                  </a:rPr>
                  <a:t>Objects-Centroids Distances</a:t>
                </a:r>
                <a:r>
                  <a:rPr lang="en-ZA" sz="2400" b="0" i="1" u="sng" strike="noStrike" baseline="0">
                    <a:solidFill>
                      <a:srgbClr val="000000"/>
                    </a:solidFill>
                    <a:latin typeface="Tw Cen MT" panose="020B0602020104020603" pitchFamily="34" charset="0"/>
                  </a:rPr>
                  <a:t>: </a:t>
                </a:r>
              </a:p>
              <a:p>
                <a:r>
                  <a:rPr lang="en-ZA" sz="2400" b="0" i="0" u="none" strike="noStrike" baseline="0">
                    <a:solidFill>
                      <a:srgbClr val="000000"/>
                    </a:solidFill>
                    <a:latin typeface="Tw Cen MT" panose="020B0602020104020603" pitchFamily="34" charset="0"/>
                  </a:rPr>
                  <a:t>Repeat step 2 again, we have new distance matrix at iteration 2 as </a:t>
                </a: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𝐷</m:t>
                          </m:r>
                        </m:e>
                        <m:sup>
                          <m:r>
                            <a:rPr lang="en-ZA" sz="2400" b="0" i="1" smtClean="0">
                              <a:solidFill>
                                <a:srgbClr val="FF0000"/>
                              </a:solidFill>
                              <a:latin typeface="Cambria Math" panose="02040503050406030204" pitchFamily="18" charset="0"/>
                            </a:rPr>
                            <m:t>2</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r>
                                  <a:rPr lang="en-ZA" sz="2400" b="0" i="1" smtClean="0">
                                    <a:solidFill>
                                      <a:srgbClr val="FF0000"/>
                                    </a:solidFill>
                                    <a:latin typeface="Cambria Math" panose="02040503050406030204" pitchFamily="18" charset="0"/>
                                  </a:rPr>
                                  <m:t>.5</m:t>
                                </m:r>
                              </m:e>
                              <m:e>
                                <m:r>
                                  <a:rPr lang="en-ZA" sz="2400" b="0" i="1" smtClean="0">
                                    <a:solidFill>
                                      <a:srgbClr val="FF0000"/>
                                    </a:solidFill>
                                    <a:latin typeface="Cambria Math" panose="02040503050406030204" pitchFamily="18" charset="0"/>
                                  </a:rPr>
                                  <m:t>0.5</m:t>
                                </m:r>
                              </m:e>
                            </m:mr>
                            <m:mr>
                              <m:e>
                                <m:r>
                                  <a:rPr lang="en-ZA" sz="2400" b="0" i="1" smtClean="0">
                                    <a:solidFill>
                                      <a:srgbClr val="FF0000"/>
                                    </a:solidFill>
                                    <a:latin typeface="Cambria Math" panose="02040503050406030204" pitchFamily="18" charset="0"/>
                                  </a:rPr>
                                  <m:t>4.30</m:t>
                                </m:r>
                              </m:e>
                              <m:e>
                                <m:r>
                                  <a:rPr lang="en-ZA" sz="2400" b="0" i="1" smtClean="0">
                                    <a:solidFill>
                                      <a:srgbClr val="FF0000"/>
                                    </a:solidFill>
                                    <a:latin typeface="Cambria Math" panose="02040503050406030204" pitchFamily="18" charset="0"/>
                                  </a:rPr>
                                  <m:t>3.54</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3</m:t>
                                </m:r>
                                <m:r>
                                  <a:rPr lang="en-ZA" sz="2400" b="0" i="1" smtClean="0">
                                    <a:solidFill>
                                      <a:srgbClr val="FF0000"/>
                                    </a:solidFill>
                                    <a:latin typeface="Cambria Math" panose="02040503050406030204" pitchFamily="18" charset="0"/>
                                  </a:rPr>
                                  <m:t>.20</m:t>
                                </m:r>
                              </m:e>
                              <m:e>
                                <m:r>
                                  <a:rPr lang="en-ZA" sz="2400" b="0" i="1" smtClean="0">
                                    <a:solidFill>
                                      <a:srgbClr val="FF0000"/>
                                    </a:solidFill>
                                    <a:latin typeface="Cambria Math" panose="02040503050406030204" pitchFamily="18" charset="0"/>
                                  </a:rPr>
                                  <m:t>4.61</m:t>
                                </m:r>
                              </m:e>
                            </m:mr>
                            <m:mr>
                              <m:e>
                                <m:r>
                                  <a:rPr lang="en-ZA" sz="2400" b="0" i="1" smtClean="0">
                                    <a:solidFill>
                                      <a:srgbClr val="FF0000"/>
                                    </a:solidFill>
                                    <a:latin typeface="Cambria Math" panose="02040503050406030204" pitchFamily="18" charset="0"/>
                                  </a:rPr>
                                  <m:t>0.71</m:t>
                                </m:r>
                              </m:e>
                              <m:e>
                                <m:r>
                                  <a:rPr lang="en-ZA" sz="2400" b="0" i="1" smtClean="0">
                                    <a:solidFill>
                                      <a:srgbClr val="FF0000"/>
                                    </a:solidFill>
                                    <a:latin typeface="Cambria Math" panose="02040503050406030204" pitchFamily="18" charset="0"/>
                                  </a:rPr>
                                  <m:t>0.71</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sSub>
                              <m:sSubPr>
                                <m:ctrlPr>
                                  <a:rPr lang="en-ZA" sz="2400" b="0" i="1" smtClean="0">
                                    <a:solidFill>
                                      <a:srgbClr val="FF0000"/>
                                    </a:solidFill>
                                    <a:latin typeface="Cambria Math" panose="02040503050406030204" pitchFamily="18" charset="0"/>
                                  </a:rPr>
                                </m:ctrlPr>
                              </m:sSubPr>
                              <m:e>
                                <m:r>
                                  <a:rPr lang="en-ZA" sz="2400" b="0" i="1" smtClean="0">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1</m:t>
                                </m:r>
                              </m:sub>
                            </m:sSub>
                            <m:r>
                              <m:rPr>
                                <m:brk m:alnAt="7"/>
                              </m:rP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m:rPr>
                                    <m:brk m:alnAt="7"/>
                                  </m:rPr>
                                  <a:rPr lang="en-ZA" sz="2400" b="0" i="1" smtClean="0">
                                    <a:solidFill>
                                      <a:srgbClr val="FF0000"/>
                                    </a:solidFill>
                                    <a:latin typeface="Cambria Math" panose="02040503050406030204" pitchFamily="18" charset="0"/>
                                  </a:rPr>
                                  <m:t>1</m:t>
                                </m:r>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1</m:t>
                                    </m:r>
                                  </m:num>
                                  <m:den>
                                    <m:r>
                                      <a:rPr lang="en-ZA" sz="2400" b="0" i="1" smtClean="0">
                                        <a:solidFill>
                                          <a:srgbClr val="FF0000"/>
                                        </a:solidFill>
                                        <a:latin typeface="Cambria Math" panose="02040503050406030204" pitchFamily="18" charset="0"/>
                                      </a:rPr>
                                      <m:t>2</m:t>
                                    </m:r>
                                  </m:den>
                                </m:f>
                                <m:r>
                                  <a:rPr lang="en-ZA" sz="2400" b="0" i="1" smtClean="0">
                                    <a:solidFill>
                                      <a:srgbClr val="FF0000"/>
                                    </a:solidFill>
                                    <a:latin typeface="Cambria Math" panose="02040503050406030204" pitchFamily="18" charset="0"/>
                                  </a:rPr>
                                  <m:t>;1</m:t>
                                </m:r>
                              </m:e>
                            </m:d>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sSub>
                              <m:sSubPr>
                                <m:ctrlPr>
                                  <a:rPr lang="en-ZA" sz="2400" i="1">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2</m:t>
                                </m:r>
                              </m:sub>
                            </m:sSub>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4</m:t>
                                </m:r>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1</m:t>
                                    </m:r>
                                  </m:num>
                                  <m:den>
                                    <m:r>
                                      <a:rPr lang="en-ZA" sz="2400" b="0" i="1" smtClean="0">
                                        <a:solidFill>
                                          <a:srgbClr val="FF0000"/>
                                        </a:solidFill>
                                        <a:latin typeface="Cambria Math" panose="02040503050406030204" pitchFamily="18" charset="0"/>
                                      </a:rPr>
                                      <m:t>2</m:t>
                                    </m:r>
                                  </m:den>
                                </m:f>
                                <m:r>
                                  <a:rPr lang="en-ZA" sz="2400" b="0" i="1" smtClean="0">
                                    <a:solidFill>
                                      <a:srgbClr val="FF0000"/>
                                    </a:solidFill>
                                    <a:latin typeface="Cambria Math" panose="02040503050406030204" pitchFamily="18" charset="0"/>
                                  </a:rPr>
                                  <m:t>;3</m:t>
                                </m:r>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1</m:t>
                                    </m:r>
                                  </m:num>
                                  <m:den>
                                    <m:r>
                                      <a:rPr lang="en-ZA" sz="2400" b="0" i="1" smtClean="0">
                                        <a:solidFill>
                                          <a:srgbClr val="FF0000"/>
                                        </a:solidFill>
                                        <a:latin typeface="Cambria Math" panose="02040503050406030204" pitchFamily="18" charset="0"/>
                                      </a:rPr>
                                      <m:t>2</m:t>
                                    </m:r>
                                  </m:den>
                                </m:f>
                              </m:e>
                            </m:d>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𝑨</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𝑩</m:t>
                          </m:r>
                          <m:r>
                            <a:rPr lang="en-ZA" sz="2400" b="1" i="1" smtClean="0">
                              <a:solidFill>
                                <a:schemeClr val="accent5">
                                  <a:lumMod val="75000"/>
                                </a:schemeClr>
                              </a:solidFill>
                              <a:latin typeface="Cambria Math" panose="02040503050406030204" pitchFamily="18" charset="0"/>
                            </a:rPr>
                            <m:t>        </m:t>
                          </m:r>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𝑪</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𝑫</m:t>
                                </m:r>
                              </m:e>
                            </m:mr>
                          </m:m>
                        </m:e>
                      </m:mr>
                    </m:m>
                  </m:oMath>
                </a14:m>
                <a:endParaRPr lang="en-ZA" sz="2400" b="1" i="1">
                  <a:solidFill>
                    <a:schemeClr val="accent5">
                      <a:lumMod val="75000"/>
                    </a:schemeClr>
                  </a:solidFill>
                  <a:latin typeface="Tw Cen MT" panose="020B0602020104020603" pitchFamily="34" charset="0"/>
                </a:endParaRPr>
              </a:p>
              <a:p>
                <a:pPr marL="0" indent="0">
                  <a:buNone/>
                </a:pPr>
                <a:r>
                  <a:rPr lang="en-ZA" sz="2400" b="1" i="0" u="none" strike="noStrike" baseline="0">
                    <a:solidFill>
                      <a:srgbClr val="000000"/>
                    </a:solidFill>
                    <a:latin typeface="Tw Cen MT" panose="020B0602020104020603" pitchFamily="34" charset="0"/>
                  </a:rPr>
                  <a:t>9. </a:t>
                </a:r>
                <a:r>
                  <a:rPr lang="en-ZA" sz="2400" b="1" i="1" u="sng" strike="noStrike" baseline="0">
                    <a:solidFill>
                      <a:srgbClr val="000000"/>
                    </a:solidFill>
                    <a:latin typeface="Tw Cen MT" panose="020B0602020104020603" pitchFamily="34" charset="0"/>
                  </a:rPr>
                  <a:t>Objects Clustering: </a:t>
                </a:r>
              </a:p>
              <a:p>
                <a:r>
                  <a:rPr lang="en-ZA" sz="2400" b="0" i="0" u="none" strike="noStrike" baseline="0">
                    <a:solidFill>
                      <a:srgbClr val="000000"/>
                    </a:solidFill>
                    <a:latin typeface="Tw Cen MT" panose="020B0602020104020603" pitchFamily="34" charset="0"/>
                  </a:rPr>
                  <a:t>We obtain result that </a:t>
                </a:r>
                <a14:m>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𝐺</m:t>
                        </m:r>
                      </m:e>
                      <m:sup>
                        <m:r>
                          <a:rPr lang="en-ZA" sz="2400" b="0" i="1" smtClean="0">
                            <a:solidFill>
                              <a:srgbClr val="FF0000"/>
                            </a:solidFill>
                            <a:latin typeface="Cambria Math" panose="02040503050406030204" pitchFamily="18" charset="0"/>
                          </a:rPr>
                          <m:t>2</m:t>
                        </m:r>
                      </m:sup>
                    </m:sSup>
                    <m:r>
                      <a:rPr lang="en-ZA" sz="2400" b="0" i="1" smtClean="0">
                        <a:solidFill>
                          <a:srgbClr val="FF0000"/>
                        </a:solidFill>
                        <a:latin typeface="Cambria Math" panose="02040503050406030204" pitchFamily="18" charset="0"/>
                      </a:rPr>
                      <m:t>= </m:t>
                    </m:r>
                    <m:sSup>
                      <m:sSupPr>
                        <m:ctrlPr>
                          <a:rPr lang="en-ZA" sz="2400" i="1">
                            <a:solidFill>
                              <a:srgbClr val="FF0000"/>
                            </a:solidFill>
                            <a:latin typeface="Cambria Math" panose="02040503050406030204" pitchFamily="18" charset="0"/>
                          </a:rPr>
                        </m:ctrlPr>
                      </m:sSupPr>
                      <m:e>
                        <m:r>
                          <a:rPr lang="en-ZA" sz="2400" i="1">
                            <a:solidFill>
                              <a:srgbClr val="FF0000"/>
                            </a:solidFill>
                            <a:latin typeface="Cambria Math" panose="02040503050406030204" pitchFamily="18" charset="0"/>
                          </a:rPr>
                          <m:t>𝐺</m:t>
                        </m:r>
                      </m:e>
                      <m:sup>
                        <m:r>
                          <a:rPr lang="en-ZA" sz="2400" i="1">
                            <a:solidFill>
                              <a:srgbClr val="FF0000"/>
                            </a:solidFill>
                            <a:latin typeface="Cambria Math" panose="02040503050406030204" pitchFamily="18" charset="0"/>
                          </a:rPr>
                          <m:t>1</m:t>
                        </m:r>
                      </m:sup>
                    </m:sSup>
                    <m:r>
                      <a:rPr lang="en-ZA" sz="2400" i="1">
                        <a:solidFill>
                          <a:srgbClr val="FF0000"/>
                        </a:solidFill>
                        <a:latin typeface="Cambria Math" panose="02040503050406030204" pitchFamily="18" charset="0"/>
                      </a:rPr>
                      <m:t> </m:t>
                    </m:r>
                  </m:oMath>
                </a14:m>
                <a:r>
                  <a:rPr lang="en-ZA" sz="2400" b="0" i="0" u="none" strike="noStrike" baseline="0">
                    <a:solidFill>
                      <a:srgbClr val="000000"/>
                    </a:solidFill>
                    <a:latin typeface="Tw Cen MT" panose="020B0602020104020603" pitchFamily="34" charset="0"/>
                  </a:rPr>
                  <a:t>. </a:t>
                </a:r>
              </a:p>
              <a:p>
                <a:r>
                  <a:rPr lang="en-ZA" sz="2400" b="0" i="0" u="none" strike="noStrike" baseline="0">
                    <a:solidFill>
                      <a:srgbClr val="000000"/>
                    </a:solidFill>
                    <a:latin typeface="Tw Cen MT" panose="020B0602020104020603" pitchFamily="34" charset="0"/>
                  </a:rPr>
                  <a:t>Thus, the computation of the </a:t>
                </a:r>
                <a:r>
                  <a:rPr lang="en-ZA" sz="2400" b="0" i="1" u="sng" strike="noStrike" baseline="0">
                    <a:solidFill>
                      <a:srgbClr val="FF0000"/>
                    </a:solidFill>
                    <a:latin typeface="Tw Cen MT" panose="020B0602020104020603" pitchFamily="34" charset="0"/>
                  </a:rPr>
                  <a:t>k-mean clustering</a:t>
                </a:r>
                <a:r>
                  <a:rPr lang="en-ZA" sz="2400" b="0" i="1" strike="noStrike" baseline="0">
                    <a:solidFill>
                      <a:srgbClr val="FF0000"/>
                    </a:solidFill>
                    <a:latin typeface="Tw Cen MT" panose="020B0602020104020603" pitchFamily="34" charset="0"/>
                  </a:rPr>
                  <a:t> </a:t>
                </a:r>
                <a:r>
                  <a:rPr lang="en-ZA" sz="2400" b="0" i="0" u="none" strike="noStrike" baseline="0">
                    <a:solidFill>
                      <a:srgbClr val="000000"/>
                    </a:solidFill>
                    <a:latin typeface="Tw Cen MT" panose="020B0602020104020603" pitchFamily="34" charset="0"/>
                  </a:rPr>
                  <a:t>has reached its stability(has</a:t>
                </a:r>
                <a:r>
                  <a:rPr lang="en-ZA" sz="2400" b="0" i="0" u="none" strike="noStrike">
                    <a:solidFill>
                      <a:srgbClr val="000000"/>
                    </a:solidFill>
                    <a:latin typeface="Tw Cen MT" panose="020B0602020104020603" pitchFamily="34" charset="0"/>
                  </a:rPr>
                  <a:t> Converged)</a:t>
                </a:r>
                <a:r>
                  <a:rPr lang="en-ZA" sz="2400" b="0" i="0" u="none" strike="noStrike" baseline="0">
                    <a:solidFill>
                      <a:srgbClr val="000000"/>
                    </a:solidFill>
                    <a:latin typeface="Tw Cen MT" panose="020B0602020104020603" pitchFamily="34" charset="0"/>
                  </a:rPr>
                  <a:t> and no more iteration is needed. </a:t>
                </a:r>
              </a:p>
              <a:p>
                <a:pPr marL="0" indent="0">
                  <a:buNone/>
                </a:pPr>
                <a:endParaRPr lang="en-ZA" sz="2400" i="1" u="sng">
                  <a:solidFill>
                    <a:srgbClr val="FF0000"/>
                  </a:solidFill>
                  <a:latin typeface="Tw Cen MT" panose="020B0602020104020603"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𝐺</m:t>
                          </m:r>
                        </m:e>
                        <m:sup>
                          <m:r>
                            <a:rPr lang="en-ZA" sz="2400" b="0" i="1" smtClean="0">
                              <a:solidFill>
                                <a:srgbClr val="FF0000"/>
                              </a:solidFill>
                              <a:latin typeface="Cambria Math" panose="02040503050406030204" pitchFamily="18" charset="0"/>
                            </a:rPr>
                            <m:t>2</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r>
                  <a:rPr lang="en-ZA" sz="2400">
                    <a:solidFill>
                      <a:srgbClr val="FF0000"/>
                    </a:solidFill>
                    <a:latin typeface="Tw Cen MT" panose="020B0602020104020603" pitchFamily="34" charset="0"/>
                  </a:rPr>
                  <a:t>     </a:t>
                </a: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𝑨</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𝑩</m:t>
                          </m:r>
                          <m:r>
                            <a:rPr lang="en-ZA" sz="2000" b="1" i="1" smtClean="0">
                              <a:solidFill>
                                <a:schemeClr val="accent5">
                                  <a:lumMod val="75000"/>
                                </a:schemeClr>
                              </a:solidFill>
                              <a:latin typeface="Cambria Math" panose="02040503050406030204" pitchFamily="18" charset="0"/>
                            </a:rPr>
                            <m:t>     </m:t>
                          </m:r>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𝑪</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𝑫</m:t>
                                </m:r>
                              </m:e>
                            </m:mr>
                          </m:m>
                        </m:e>
                      </m:mr>
                    </m:m>
                  </m:oMath>
                </a14:m>
                <a:endParaRPr lang="en-ZA" sz="2400" b="0" i="0" u="none" strike="noStrike" baseline="0">
                  <a:solidFill>
                    <a:srgbClr val="000000"/>
                  </a:solidFill>
                  <a:latin typeface="Tw Cen MT" panose="020B0602020104020603" pitchFamily="34" charset="0"/>
                </a:endParaRPr>
              </a:p>
              <a:p>
                <a:pPr marL="0" indent="0">
                  <a:buNone/>
                </a:pPr>
                <a:endParaRPr lang="en-ZA" sz="2400" b="1" i="1">
                  <a:solidFill>
                    <a:schemeClr val="accent5">
                      <a:lumMod val="75000"/>
                    </a:schemeClr>
                  </a:solidFill>
                  <a:latin typeface="Tw Cen MT" panose="020B0602020104020603" pitchFamily="34" charset="0"/>
                </a:endParaRPr>
              </a:p>
              <a:p>
                <a:endParaRPr lang="en-ZA" sz="2400" b="0" i="0" u="none" strike="noStrike" baseline="0">
                  <a:solidFill>
                    <a:srgbClr val="000000"/>
                  </a:solidFill>
                  <a:latin typeface="Tw Cen MT" panose="020B0602020104020603" pitchFamily="34" charset="0"/>
                </a:endParaRPr>
              </a:p>
              <a:p>
                <a:endParaRPr lang="en-ZA" sz="36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8542CB0E-DDE6-4F0F-9CED-0CB8C5A921E1}"/>
                  </a:ext>
                </a:extLst>
              </p:cNvPr>
              <p:cNvSpPr>
                <a:spLocks noGrp="1" noRot="1" noChangeAspect="1" noMove="1" noResize="1" noEditPoints="1" noAdjustHandles="1" noChangeArrowheads="1" noChangeShapeType="1" noTextEdit="1"/>
              </p:cNvSpPr>
              <p:nvPr>
                <p:ph idx="1"/>
              </p:nvPr>
            </p:nvSpPr>
            <p:spPr>
              <a:xfrm>
                <a:off x="838199" y="1009934"/>
                <a:ext cx="10857932" cy="5240741"/>
              </a:xfrm>
              <a:blipFill>
                <a:blip r:embed="rId2"/>
                <a:stretch>
                  <a:fillRect l="-673" t="-2445" r="-954"/>
                </a:stretch>
              </a:blipFill>
            </p:spPr>
            <p:txBody>
              <a:bodyPr/>
              <a:lstStyle/>
              <a:p>
                <a:r>
                  <a:rPr lang="en-US">
                    <a:noFill/>
                  </a:rPr>
                  <a:t> </a:t>
                </a:r>
              </a:p>
            </p:txBody>
          </p:sp>
        </mc:Fallback>
      </mc:AlternateContent>
    </p:spTree>
    <p:extLst>
      <p:ext uri="{BB962C8B-B14F-4D97-AF65-F5344CB8AC3E}">
        <p14:creationId xmlns:p14="http://schemas.microsoft.com/office/powerpoint/2010/main" val="3620006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7C03-1323-44E4-AD62-3D71D3B3E895}"/>
              </a:ext>
            </a:extLst>
          </p:cNvPr>
          <p:cNvSpPr>
            <a:spLocks noGrp="1"/>
          </p:cNvSpPr>
          <p:nvPr>
            <p:ph type="title"/>
          </p:nvPr>
        </p:nvSpPr>
        <p:spPr>
          <a:xfrm>
            <a:off x="838200" y="365126"/>
            <a:ext cx="8947245" cy="699400"/>
          </a:xfrm>
        </p:spPr>
        <p:txBody>
          <a:bodyPr>
            <a:normAutofit/>
          </a:bodyPr>
          <a:lstStyle/>
          <a:p>
            <a:pPr algn="ctr"/>
            <a:r>
              <a:rPr lang="en-ZA" sz="3600" b="1" i="0" u="none" strike="noStrike" baseline="0">
                <a:solidFill>
                  <a:srgbClr val="000000"/>
                </a:solidFill>
                <a:latin typeface="Tw Cen MT" panose="020B0602020104020603" pitchFamily="34" charset="0"/>
              </a:rPr>
              <a:t>Final Result:</a:t>
            </a:r>
            <a:endParaRPr lang="en-ZA" sz="3600" b="1">
              <a:latin typeface="Tw Cen MT" panose="020B0602020104020603" pitchFamily="34" charset="0"/>
            </a:endParaRPr>
          </a:p>
        </p:txBody>
      </p:sp>
      <p:sp>
        <p:nvSpPr>
          <p:cNvPr id="3" name="Content Placeholder 2">
            <a:extLst>
              <a:ext uri="{FF2B5EF4-FFF2-40B4-BE49-F238E27FC236}">
                <a16:creationId xmlns:a16="http://schemas.microsoft.com/office/drawing/2014/main" id="{8B8BB557-8884-486D-A4E8-1A74077660BA}"/>
              </a:ext>
            </a:extLst>
          </p:cNvPr>
          <p:cNvSpPr>
            <a:spLocks noGrp="1"/>
          </p:cNvSpPr>
          <p:nvPr>
            <p:ph sz="half" idx="1"/>
          </p:nvPr>
        </p:nvSpPr>
        <p:spPr>
          <a:xfrm>
            <a:off x="1405719" y="1433015"/>
            <a:ext cx="10140287" cy="1719618"/>
          </a:xfrm>
        </p:spPr>
        <p:txBody>
          <a:bodyPr>
            <a:noAutofit/>
          </a:bodyPr>
          <a:lstStyle/>
          <a:p>
            <a:r>
              <a:rPr lang="en-ZA" sz="3600">
                <a:solidFill>
                  <a:srgbClr val="000000"/>
                </a:solidFill>
                <a:latin typeface="Tw Cen MT" panose="020B0602020104020603" pitchFamily="34" charset="0"/>
              </a:rPr>
              <a:t>We get the final grouping as the results;</a:t>
            </a:r>
          </a:p>
          <a:p>
            <a:pPr marL="900113"/>
            <a:r>
              <a:rPr lang="en-ZA">
                <a:solidFill>
                  <a:srgbClr val="000000"/>
                </a:solidFill>
                <a:latin typeface="Tw Cen MT" panose="020B0602020104020603" pitchFamily="34" charset="0"/>
              </a:rPr>
              <a:t>Group 1: Medicine A and B</a:t>
            </a:r>
          </a:p>
          <a:p>
            <a:pPr marL="900113"/>
            <a:r>
              <a:rPr lang="en-ZA">
                <a:solidFill>
                  <a:srgbClr val="000000"/>
                </a:solidFill>
                <a:latin typeface="Tw Cen MT" panose="020B0602020104020603" pitchFamily="34" charset="0"/>
              </a:rPr>
              <a:t>Group 2: Medicine C and D.</a:t>
            </a:r>
            <a:endParaRPr lang="en-ZA">
              <a:latin typeface="Tw Cen MT" panose="020B0602020104020603" pitchFamily="34" charset="0"/>
            </a:endParaRPr>
          </a:p>
        </p:txBody>
      </p:sp>
      <p:graphicFrame>
        <p:nvGraphicFramePr>
          <p:cNvPr id="8" name="Content Placeholder 7">
            <a:extLst>
              <a:ext uri="{FF2B5EF4-FFF2-40B4-BE49-F238E27FC236}">
                <a16:creationId xmlns:a16="http://schemas.microsoft.com/office/drawing/2014/main" id="{2CC4B224-C4E5-4908-9ABE-7C90A28E66EC}"/>
              </a:ext>
            </a:extLst>
          </p:cNvPr>
          <p:cNvGraphicFramePr>
            <a:graphicFrameLocks noGrp="1"/>
          </p:cNvGraphicFramePr>
          <p:nvPr>
            <p:ph sz="half" idx="2"/>
          </p:nvPr>
        </p:nvGraphicFramePr>
        <p:xfrm>
          <a:off x="1828797" y="3429000"/>
          <a:ext cx="8393375" cy="2536130"/>
        </p:xfrm>
        <a:graphic>
          <a:graphicData uri="http://schemas.openxmlformats.org/drawingml/2006/table">
            <a:tbl>
              <a:tblPr firstRow="1" bandRow="1">
                <a:tableStyleId>{2A488322-F2BA-4B5B-9748-0D474271808F}</a:tableStyleId>
              </a:tblPr>
              <a:tblGrid>
                <a:gridCol w="1708921">
                  <a:extLst>
                    <a:ext uri="{9D8B030D-6E8A-4147-A177-3AD203B41FA5}">
                      <a16:colId xmlns:a16="http://schemas.microsoft.com/office/drawing/2014/main" val="613485454"/>
                    </a:ext>
                  </a:extLst>
                </a:gridCol>
                <a:gridCol w="2453647">
                  <a:extLst>
                    <a:ext uri="{9D8B030D-6E8A-4147-A177-3AD203B41FA5}">
                      <a16:colId xmlns:a16="http://schemas.microsoft.com/office/drawing/2014/main" val="66394713"/>
                    </a:ext>
                  </a:extLst>
                </a:gridCol>
                <a:gridCol w="2183641">
                  <a:extLst>
                    <a:ext uri="{9D8B030D-6E8A-4147-A177-3AD203B41FA5}">
                      <a16:colId xmlns:a16="http://schemas.microsoft.com/office/drawing/2014/main" val="939169237"/>
                    </a:ext>
                  </a:extLst>
                </a:gridCol>
                <a:gridCol w="2047166">
                  <a:extLst>
                    <a:ext uri="{9D8B030D-6E8A-4147-A177-3AD203B41FA5}">
                      <a16:colId xmlns:a16="http://schemas.microsoft.com/office/drawing/2014/main" val="259188371"/>
                    </a:ext>
                  </a:extLst>
                </a:gridCol>
              </a:tblGrid>
              <a:tr h="572302">
                <a:tc>
                  <a:txBody>
                    <a:bodyPr/>
                    <a:lstStyle/>
                    <a:p>
                      <a:r>
                        <a:rPr lang="en-ZA" b="1"/>
                        <a:t>Object</a:t>
                      </a:r>
                      <a:endParaRPr lang="en-ZA" b="1">
                        <a:latin typeface="Tw Cen MT" panose="020B0602020104020603" pitchFamily="34" charset="0"/>
                      </a:endParaRPr>
                    </a:p>
                  </a:txBody>
                  <a:tcPr/>
                </a:tc>
                <a:tc>
                  <a:txBody>
                    <a:bodyPr/>
                    <a:lstStyle/>
                    <a:p>
                      <a:r>
                        <a:rPr lang="en-ZA" b="1"/>
                        <a:t>Feature 1: Weight index</a:t>
                      </a:r>
                      <a:endParaRPr lang="en-ZA" b="1">
                        <a:latin typeface="Tw Cen MT" panose="020B0602020104020603" pitchFamily="34" charset="0"/>
                      </a:endParaRPr>
                    </a:p>
                  </a:txBody>
                  <a:tcPr/>
                </a:tc>
                <a:tc>
                  <a:txBody>
                    <a:bodyPr/>
                    <a:lstStyle/>
                    <a:p>
                      <a:r>
                        <a:rPr lang="en-ZA" b="1"/>
                        <a:t>Feature 2: pH</a:t>
                      </a:r>
                      <a:endParaRPr lang="en-ZA" b="1">
                        <a:latin typeface="Tw Cen MT" panose="020B0602020104020603" pitchFamily="34" charset="0"/>
                      </a:endParaRPr>
                    </a:p>
                  </a:txBody>
                  <a:tcPr/>
                </a:tc>
                <a:tc>
                  <a:txBody>
                    <a:bodyPr/>
                    <a:lstStyle/>
                    <a:p>
                      <a:r>
                        <a:rPr lang="en-ZA" b="1"/>
                        <a:t>Group (Results)</a:t>
                      </a:r>
                      <a:endParaRPr lang="en-ZA" b="1">
                        <a:latin typeface="Tw Cen MT" panose="020B0602020104020603" pitchFamily="34" charset="0"/>
                      </a:endParaRPr>
                    </a:p>
                  </a:txBody>
                  <a:tcPr/>
                </a:tc>
                <a:extLst>
                  <a:ext uri="{0D108BD9-81ED-4DB2-BD59-A6C34878D82A}">
                    <a16:rowId xmlns:a16="http://schemas.microsoft.com/office/drawing/2014/main" val="1112235950"/>
                  </a:ext>
                </a:extLst>
              </a:tr>
              <a:tr h="490957">
                <a:tc>
                  <a:txBody>
                    <a:bodyPr/>
                    <a:lstStyle/>
                    <a:p>
                      <a:r>
                        <a:rPr lang="en-ZA" b="1"/>
                        <a:t>Medicine A</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extLst>
                  <a:ext uri="{0D108BD9-81ED-4DB2-BD59-A6C34878D82A}">
                    <a16:rowId xmlns:a16="http://schemas.microsoft.com/office/drawing/2014/main" val="2736970647"/>
                  </a:ext>
                </a:extLst>
              </a:tr>
              <a:tr h="490957">
                <a:tc>
                  <a:txBody>
                    <a:bodyPr/>
                    <a:lstStyle/>
                    <a:p>
                      <a:r>
                        <a:rPr lang="en-ZA" b="1"/>
                        <a:t>Medicine B</a:t>
                      </a:r>
                      <a:endParaRPr lang="en-ZA" b="1">
                        <a:latin typeface="Tw Cen MT" panose="020B0602020104020603" pitchFamily="34" charset="0"/>
                      </a:endParaRPr>
                    </a:p>
                  </a:txBody>
                  <a:tcPr/>
                </a:tc>
                <a:tc>
                  <a:txBody>
                    <a:bodyPr/>
                    <a:lstStyle/>
                    <a:p>
                      <a:r>
                        <a:rPr lang="en-ZA" b="1"/>
                        <a:t>2</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extLst>
                  <a:ext uri="{0D108BD9-81ED-4DB2-BD59-A6C34878D82A}">
                    <a16:rowId xmlns:a16="http://schemas.microsoft.com/office/drawing/2014/main" val="2969782343"/>
                  </a:ext>
                </a:extLst>
              </a:tr>
              <a:tr h="490957">
                <a:tc>
                  <a:txBody>
                    <a:bodyPr/>
                    <a:lstStyle/>
                    <a:p>
                      <a:r>
                        <a:rPr lang="en-ZA" b="1"/>
                        <a:t>Medicine C</a:t>
                      </a:r>
                      <a:endParaRPr lang="en-ZA" b="1">
                        <a:latin typeface="Tw Cen MT" panose="020B0602020104020603" pitchFamily="34" charset="0"/>
                      </a:endParaRPr>
                    </a:p>
                  </a:txBody>
                  <a:tcPr/>
                </a:tc>
                <a:tc>
                  <a:txBody>
                    <a:bodyPr/>
                    <a:lstStyle/>
                    <a:p>
                      <a:r>
                        <a:rPr lang="en-ZA" b="1"/>
                        <a:t>4</a:t>
                      </a:r>
                      <a:endParaRPr lang="en-ZA" b="1">
                        <a:latin typeface="Tw Cen MT" panose="020B0602020104020603" pitchFamily="34" charset="0"/>
                      </a:endParaRPr>
                    </a:p>
                  </a:txBody>
                  <a:tcPr/>
                </a:tc>
                <a:tc>
                  <a:txBody>
                    <a:bodyPr/>
                    <a:lstStyle/>
                    <a:p>
                      <a:r>
                        <a:rPr lang="en-ZA" b="1"/>
                        <a:t>3</a:t>
                      </a:r>
                      <a:endParaRPr lang="en-ZA" b="1">
                        <a:latin typeface="Tw Cen MT" panose="020B0602020104020603" pitchFamily="34" charset="0"/>
                      </a:endParaRPr>
                    </a:p>
                  </a:txBody>
                  <a:tcPr/>
                </a:tc>
                <a:tc>
                  <a:txBody>
                    <a:bodyPr/>
                    <a:lstStyle/>
                    <a:p>
                      <a:r>
                        <a:rPr lang="en-ZA" b="1"/>
                        <a:t>2</a:t>
                      </a:r>
                      <a:endParaRPr lang="en-ZA" b="1">
                        <a:latin typeface="Tw Cen MT" panose="020B0602020104020603" pitchFamily="34" charset="0"/>
                      </a:endParaRPr>
                    </a:p>
                  </a:txBody>
                  <a:tcPr/>
                </a:tc>
                <a:extLst>
                  <a:ext uri="{0D108BD9-81ED-4DB2-BD59-A6C34878D82A}">
                    <a16:rowId xmlns:a16="http://schemas.microsoft.com/office/drawing/2014/main" val="1472546064"/>
                  </a:ext>
                </a:extLst>
              </a:tr>
              <a:tr h="490957">
                <a:tc>
                  <a:txBody>
                    <a:bodyPr/>
                    <a:lstStyle/>
                    <a:p>
                      <a:r>
                        <a:rPr lang="en-ZA" b="1"/>
                        <a:t>Medicine D</a:t>
                      </a:r>
                      <a:endParaRPr lang="en-ZA" b="1">
                        <a:latin typeface="Tw Cen MT" panose="020B0602020104020603" pitchFamily="34" charset="0"/>
                      </a:endParaRPr>
                    </a:p>
                  </a:txBody>
                  <a:tcPr/>
                </a:tc>
                <a:tc>
                  <a:txBody>
                    <a:bodyPr/>
                    <a:lstStyle/>
                    <a:p>
                      <a:r>
                        <a:rPr lang="en-ZA" b="1"/>
                        <a:t>5</a:t>
                      </a:r>
                      <a:endParaRPr lang="en-ZA" b="1">
                        <a:latin typeface="Tw Cen MT" panose="020B0602020104020603" pitchFamily="34" charset="0"/>
                      </a:endParaRPr>
                    </a:p>
                  </a:txBody>
                  <a:tcPr/>
                </a:tc>
                <a:tc>
                  <a:txBody>
                    <a:bodyPr/>
                    <a:lstStyle/>
                    <a:p>
                      <a:r>
                        <a:rPr lang="en-ZA" b="1"/>
                        <a:t>4</a:t>
                      </a:r>
                      <a:endParaRPr lang="en-ZA" b="1">
                        <a:latin typeface="Tw Cen MT" panose="020B0602020104020603" pitchFamily="34" charset="0"/>
                      </a:endParaRPr>
                    </a:p>
                  </a:txBody>
                  <a:tcPr/>
                </a:tc>
                <a:tc>
                  <a:txBody>
                    <a:bodyPr/>
                    <a:lstStyle/>
                    <a:p>
                      <a:r>
                        <a:rPr lang="en-ZA" b="1"/>
                        <a:t>2</a:t>
                      </a:r>
                      <a:endParaRPr lang="en-ZA" b="1">
                        <a:latin typeface="Tw Cen MT" panose="020B0602020104020603" pitchFamily="34" charset="0"/>
                      </a:endParaRPr>
                    </a:p>
                  </a:txBody>
                  <a:tcPr/>
                </a:tc>
                <a:extLst>
                  <a:ext uri="{0D108BD9-81ED-4DB2-BD59-A6C34878D82A}">
                    <a16:rowId xmlns:a16="http://schemas.microsoft.com/office/drawing/2014/main" val="1701677011"/>
                  </a:ext>
                </a:extLst>
              </a:tr>
            </a:tbl>
          </a:graphicData>
        </a:graphic>
      </p:graphicFrame>
    </p:spTree>
    <p:extLst>
      <p:ext uri="{BB962C8B-B14F-4D97-AF65-F5344CB8AC3E}">
        <p14:creationId xmlns:p14="http://schemas.microsoft.com/office/powerpoint/2010/main" val="666485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Final Solution</a:t>
            </a:r>
          </a:p>
        </p:txBody>
      </p:sp>
      <p:sp>
        <p:nvSpPr>
          <p:cNvPr id="3" name="Content Placeholder 2"/>
          <p:cNvSpPr>
            <a:spLocks noGrp="1"/>
          </p:cNvSpPr>
          <p:nvPr>
            <p:ph sz="half" idx="1"/>
          </p:nvPr>
        </p:nvSpPr>
        <p:spPr>
          <a:xfrm>
            <a:off x="838199" y="1825625"/>
            <a:ext cx="10005811" cy="4351338"/>
          </a:xfrm>
        </p:spPr>
        <p:txBody>
          <a:bodyPr/>
          <a:lstStyle/>
          <a:p>
            <a:r>
              <a:rPr lang="en-ZA"/>
              <a:t>Group1{A; B}  c1(1.5; 1)</a:t>
            </a:r>
          </a:p>
          <a:p>
            <a:endParaRPr lang="en-ZA"/>
          </a:p>
          <a:p>
            <a:r>
              <a:rPr lang="en-ZA"/>
              <a:t>Group2{C; D}  c2(4.5; 3.5)</a:t>
            </a:r>
          </a:p>
        </p:txBody>
      </p:sp>
      <p:pic>
        <p:nvPicPr>
          <p:cNvPr id="5" name="Content Placeholder 6">
            <a:extLst>
              <a:ext uri="{FF2B5EF4-FFF2-40B4-BE49-F238E27FC236}">
                <a16:creationId xmlns:a16="http://schemas.microsoft.com/office/drawing/2014/main" id="{32AA2DD2-B1E5-41DF-805F-68635C20F37B}"/>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8800"/>
                    </a14:imgEffect>
                    <a14:imgEffect>
                      <a14:saturation sat="300000"/>
                    </a14:imgEffect>
                  </a14:imgLayer>
                </a14:imgProps>
              </a:ext>
            </a:extLst>
          </a:blip>
          <a:srcRect l="25070" t="28474" r="45235" b="28474"/>
          <a:stretch/>
        </p:blipFill>
        <p:spPr>
          <a:xfrm>
            <a:off x="7331657" y="3111690"/>
            <a:ext cx="3493827" cy="2385622"/>
          </a:xfrm>
          <a:prstGeom prst="rect">
            <a:avLst/>
          </a:prstGeom>
        </p:spPr>
      </p:pic>
    </p:spTree>
    <p:extLst>
      <p:ext uri="{BB962C8B-B14F-4D97-AF65-F5344CB8AC3E}">
        <p14:creationId xmlns:p14="http://schemas.microsoft.com/office/powerpoint/2010/main" val="479316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94D1-946D-4730-89EF-335B04456330}"/>
              </a:ext>
            </a:extLst>
          </p:cNvPr>
          <p:cNvSpPr>
            <a:spLocks noGrp="1"/>
          </p:cNvSpPr>
          <p:nvPr>
            <p:ph type="title"/>
          </p:nvPr>
        </p:nvSpPr>
        <p:spPr>
          <a:xfrm>
            <a:off x="838200" y="365125"/>
            <a:ext cx="10515600" cy="607641"/>
          </a:xfrm>
        </p:spPr>
        <p:txBody>
          <a:bodyPr>
            <a:normAutofit fontScale="90000"/>
          </a:bodyPr>
          <a:lstStyle/>
          <a:p>
            <a:r>
              <a:rPr lang="en-ZA" sz="4000">
                <a:solidFill>
                  <a:prstClr val="black"/>
                </a:solidFill>
              </a:rPr>
              <a:t>Cluster Analysis Exercise</a:t>
            </a:r>
            <a:endParaRPr lang="en-ZA"/>
          </a:p>
        </p:txBody>
      </p:sp>
      <p:sp>
        <p:nvSpPr>
          <p:cNvPr id="3" name="Content Placeholder 2">
            <a:extLst>
              <a:ext uri="{FF2B5EF4-FFF2-40B4-BE49-F238E27FC236}">
                <a16:creationId xmlns:a16="http://schemas.microsoft.com/office/drawing/2014/main" id="{05A98311-4B39-474E-A9CF-78C1D2A28BD7}"/>
              </a:ext>
            </a:extLst>
          </p:cNvPr>
          <p:cNvSpPr>
            <a:spLocks noGrp="1"/>
          </p:cNvSpPr>
          <p:nvPr>
            <p:ph idx="1"/>
          </p:nvPr>
        </p:nvSpPr>
        <p:spPr>
          <a:xfrm>
            <a:off x="838200" y="1217984"/>
            <a:ext cx="10515600" cy="4351338"/>
          </a:xfrm>
        </p:spPr>
        <p:txBody>
          <a:bodyPr/>
          <a:lstStyle/>
          <a:p>
            <a:r>
              <a:rPr lang="en-ZA">
                <a:latin typeface="cmr10"/>
              </a:rPr>
              <a:t>Cluster analysis embraces a variety of techniques, the main objective of which is to group observations or variables into homogeneous and distinct clusters.</a:t>
            </a:r>
          </a:p>
          <a:p>
            <a:r>
              <a:rPr lang="en-ZA"/>
              <a:t>The daily expenditures on food (X1) and clothing (X2) of five persons is given below.  Use the k means algorithm to cluster them.</a:t>
            </a:r>
          </a:p>
          <a:p>
            <a:endParaRPr lang="en-ZA"/>
          </a:p>
          <a:p>
            <a:endParaRPr lang="en-ZA"/>
          </a:p>
        </p:txBody>
      </p:sp>
      <p:pic>
        <p:nvPicPr>
          <p:cNvPr id="4" name="Picture 3">
            <a:extLst>
              <a:ext uri="{FF2B5EF4-FFF2-40B4-BE49-F238E27FC236}">
                <a16:creationId xmlns:a16="http://schemas.microsoft.com/office/drawing/2014/main" id="{0BC1C6D8-0935-4460-8C66-FA8E202EC51B}"/>
              </a:ext>
            </a:extLst>
          </p:cNvPr>
          <p:cNvPicPr>
            <a:picLocks noChangeAspect="1"/>
          </p:cNvPicPr>
          <p:nvPr/>
        </p:nvPicPr>
        <p:blipFill>
          <a:blip r:embed="rId3"/>
          <a:stretch>
            <a:fillRect/>
          </a:stretch>
        </p:blipFill>
        <p:spPr>
          <a:xfrm>
            <a:off x="838200" y="3519462"/>
            <a:ext cx="6022637" cy="2825055"/>
          </a:xfrm>
          <a:prstGeom prst="rect">
            <a:avLst/>
          </a:prstGeom>
        </p:spPr>
      </p:pic>
    </p:spTree>
    <p:extLst>
      <p:ext uri="{BB962C8B-B14F-4D97-AF65-F5344CB8AC3E}">
        <p14:creationId xmlns:p14="http://schemas.microsoft.com/office/powerpoint/2010/main" val="880773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F83C-D53A-4941-AD75-2C665DE043EC}"/>
              </a:ext>
            </a:extLst>
          </p:cNvPr>
          <p:cNvSpPr>
            <a:spLocks noGrp="1"/>
          </p:cNvSpPr>
          <p:nvPr>
            <p:ph type="title"/>
          </p:nvPr>
        </p:nvSpPr>
        <p:spPr>
          <a:xfrm>
            <a:off x="838200" y="365125"/>
            <a:ext cx="3076852" cy="336211"/>
          </a:xfrm>
        </p:spPr>
        <p:txBody>
          <a:bodyPr>
            <a:noAutofit/>
          </a:bodyPr>
          <a:lstStyle/>
          <a:p>
            <a:r>
              <a:rPr lang="en-ZA" sz="2400">
                <a:solidFill>
                  <a:srgbClr val="FF0F21"/>
                </a:solidFill>
                <a:latin typeface="cmr10"/>
              </a:rPr>
              <a:t>(</a:t>
            </a:r>
            <a:r>
              <a:rPr lang="en-ZA" sz="2400">
                <a:solidFill>
                  <a:srgbClr val="FF0F21"/>
                </a:solidFill>
                <a:latin typeface="cmmi10"/>
              </a:rPr>
              <a:t>k</a:t>
            </a:r>
            <a:r>
              <a:rPr lang="en-ZA" sz="2400">
                <a:solidFill>
                  <a:srgbClr val="FF0F21"/>
                </a:solidFill>
                <a:latin typeface="cmti10"/>
              </a:rPr>
              <a:t>-means method)</a:t>
            </a:r>
            <a:endParaRPr lang="en-ZA" sz="2400"/>
          </a:p>
        </p:txBody>
      </p:sp>
      <p:pic>
        <p:nvPicPr>
          <p:cNvPr id="4" name="Content Placeholder 3">
            <a:extLst>
              <a:ext uri="{FF2B5EF4-FFF2-40B4-BE49-F238E27FC236}">
                <a16:creationId xmlns:a16="http://schemas.microsoft.com/office/drawing/2014/main" id="{0457F202-F94B-401D-8CCE-2434698AA9F5}"/>
              </a:ext>
            </a:extLst>
          </p:cNvPr>
          <p:cNvPicPr>
            <a:picLocks noGrp="1" noChangeAspect="1"/>
          </p:cNvPicPr>
          <p:nvPr>
            <p:ph idx="1"/>
          </p:nvPr>
        </p:nvPicPr>
        <p:blipFill>
          <a:blip r:embed="rId2"/>
          <a:stretch>
            <a:fillRect/>
          </a:stretch>
        </p:blipFill>
        <p:spPr>
          <a:xfrm>
            <a:off x="295655" y="1301506"/>
            <a:ext cx="2580711" cy="2176293"/>
          </a:xfrm>
          <a:prstGeom prst="rect">
            <a:avLst/>
          </a:prstGeom>
        </p:spPr>
      </p:pic>
      <p:sp>
        <p:nvSpPr>
          <p:cNvPr id="5" name="Rectangle 4">
            <a:extLst>
              <a:ext uri="{FF2B5EF4-FFF2-40B4-BE49-F238E27FC236}">
                <a16:creationId xmlns:a16="http://schemas.microsoft.com/office/drawing/2014/main" id="{3A6C1B54-DFDA-47A8-B029-39ACC6934F94}"/>
              </a:ext>
            </a:extLst>
          </p:cNvPr>
          <p:cNvSpPr/>
          <p:nvPr/>
        </p:nvSpPr>
        <p:spPr>
          <a:xfrm>
            <a:off x="4898728" y="551630"/>
            <a:ext cx="486596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000"/>
                </a:solidFill>
                <a:effectLst/>
                <a:uLnTx/>
                <a:uFillTx/>
                <a:latin typeface="cmr10"/>
                <a:ea typeface="+mn-ea"/>
                <a:cs typeface="+mn-cs"/>
              </a:rPr>
              <a:t>Suppose two clusters are to be formed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000"/>
                </a:solidFill>
                <a:effectLst/>
                <a:uLnTx/>
                <a:uFillTx/>
                <a:latin typeface="cmr10"/>
                <a:ea typeface="+mn-ea"/>
                <a:cs typeface="+mn-cs"/>
              </a:rPr>
              <a:t>First assign </a:t>
            </a:r>
            <a:r>
              <a:rPr kumimoji="0" lang="en-ZA" b="0" i="0" u="none" strike="noStrike" kern="1200" cap="none" spc="0" normalizeH="0" baseline="0" noProof="0">
                <a:ln>
                  <a:noFill/>
                </a:ln>
                <a:solidFill>
                  <a:srgbClr val="FF0000"/>
                </a:solidFill>
                <a:effectLst/>
                <a:uLnTx/>
                <a:uFillTx/>
                <a:latin typeface="cmmi10"/>
                <a:ea typeface="+mn-ea"/>
                <a:cs typeface="+mn-cs"/>
              </a:rPr>
              <a:t>a</a:t>
            </a:r>
            <a:r>
              <a:rPr kumimoji="0" lang="en-ZA" b="0" i="0" u="none" strike="noStrike" kern="1200" cap="none" spc="0" normalizeH="0" baseline="0" noProof="0">
                <a:ln>
                  <a:noFill/>
                </a:ln>
                <a:solidFill>
                  <a:srgbClr val="FF0000"/>
                </a:solidFill>
                <a:effectLst/>
                <a:uLnTx/>
                <a:uFillTx/>
                <a:latin typeface="cmr10"/>
                <a:ea typeface="+mn-ea"/>
                <a:cs typeface="+mn-cs"/>
              </a:rPr>
              <a:t>, </a:t>
            </a:r>
            <a:r>
              <a:rPr kumimoji="0" lang="en-ZA" b="0" i="0" u="none" strike="noStrike" kern="1200" cap="none" spc="0" normalizeH="0" baseline="0" noProof="0">
                <a:ln>
                  <a:noFill/>
                </a:ln>
                <a:solidFill>
                  <a:srgbClr val="FF0000"/>
                </a:solidFill>
                <a:effectLst/>
                <a:uLnTx/>
                <a:uFillTx/>
                <a:latin typeface="cmmi10"/>
                <a:ea typeface="+mn-ea"/>
                <a:cs typeface="+mn-cs"/>
              </a:rPr>
              <a:t>b </a:t>
            </a:r>
            <a:r>
              <a:rPr kumimoji="0" lang="en-ZA" b="0" i="0" u="none" strike="noStrike" kern="1200" cap="none" spc="0" normalizeH="0" baseline="0" noProof="0">
                <a:ln>
                  <a:noFill/>
                </a:ln>
                <a:solidFill>
                  <a:srgbClr val="FF0000"/>
                </a:solidFill>
                <a:effectLst/>
                <a:uLnTx/>
                <a:uFillTx/>
                <a:latin typeface="cmr10"/>
                <a:ea typeface="+mn-ea"/>
                <a:cs typeface="+mn-cs"/>
              </a:rPr>
              <a:t>and </a:t>
            </a:r>
            <a:r>
              <a:rPr kumimoji="0" lang="en-ZA" b="0" i="0" u="none" strike="noStrike" kern="1200" cap="none" spc="0" normalizeH="0" baseline="0" noProof="0">
                <a:ln>
                  <a:noFill/>
                </a:ln>
                <a:solidFill>
                  <a:srgbClr val="FF0000"/>
                </a:solidFill>
                <a:effectLst/>
                <a:uLnTx/>
                <a:uFillTx/>
                <a:latin typeface="cmmi10"/>
                <a:ea typeface="+mn-ea"/>
                <a:cs typeface="+mn-cs"/>
              </a:rPr>
              <a:t>d </a:t>
            </a:r>
            <a:r>
              <a:rPr kumimoji="0" lang="en-ZA" b="0" i="0" u="none" strike="noStrike" kern="1200" cap="none" spc="0" normalizeH="0" baseline="0" noProof="0">
                <a:ln>
                  <a:noFill/>
                </a:ln>
                <a:solidFill>
                  <a:srgbClr val="FF0000"/>
                </a:solidFill>
                <a:effectLst/>
                <a:uLnTx/>
                <a:uFillTx/>
                <a:latin typeface="cmr10"/>
                <a:ea typeface="+mn-ea"/>
                <a:cs typeface="+mn-cs"/>
              </a:rPr>
              <a:t>to Cluster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000"/>
                </a:solidFill>
                <a:effectLst/>
                <a:uLnTx/>
                <a:uFillTx/>
                <a:latin typeface="cmr10"/>
                <a:ea typeface="+mn-ea"/>
                <a:cs typeface="+mn-cs"/>
              </a:rPr>
              <a:t>Next assign </a:t>
            </a:r>
            <a:r>
              <a:rPr kumimoji="0" lang="en-ZA" b="0" i="0" u="none" strike="noStrike" kern="1200" cap="none" spc="0" normalizeH="0" baseline="0" noProof="0">
                <a:ln>
                  <a:noFill/>
                </a:ln>
                <a:solidFill>
                  <a:srgbClr val="FF0000"/>
                </a:solidFill>
                <a:effectLst/>
                <a:uLnTx/>
                <a:uFillTx/>
                <a:latin typeface="cmmi10"/>
                <a:ea typeface="+mn-ea"/>
                <a:cs typeface="+mn-cs"/>
              </a:rPr>
              <a:t>c and e to Cluster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000"/>
                </a:solidFill>
                <a:effectLst/>
                <a:uLnTx/>
                <a:uFillTx/>
                <a:latin typeface="Calibri" panose="020F0502020204030204"/>
                <a:ea typeface="+mn-ea"/>
                <a:cs typeface="+mn-cs"/>
              </a:rPr>
              <a:t>Calculate cluster centroids</a:t>
            </a:r>
          </a:p>
        </p:txBody>
      </p:sp>
      <p:sp>
        <p:nvSpPr>
          <p:cNvPr id="6" name="Rectangle 5">
            <a:extLst>
              <a:ext uri="{FF2B5EF4-FFF2-40B4-BE49-F238E27FC236}">
                <a16:creationId xmlns:a16="http://schemas.microsoft.com/office/drawing/2014/main" id="{644809BA-CB16-446B-978B-BC9B0993C3A8}"/>
              </a:ext>
            </a:extLst>
          </p:cNvPr>
          <p:cNvSpPr/>
          <p:nvPr/>
        </p:nvSpPr>
        <p:spPr>
          <a:xfrm>
            <a:off x="591845" y="3159525"/>
            <a:ext cx="395352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effectLst/>
                <a:uLnTx/>
                <a:uFillTx/>
                <a:ea typeface="+mn-ea"/>
                <a:cs typeface="+mn-cs"/>
              </a:rPr>
              <a:t>The cluster centroid is the point with coordinates equal to the average values of the variables for the observations in that cluster</a:t>
            </a:r>
          </a:p>
        </p:txBody>
      </p:sp>
      <p:pic>
        <p:nvPicPr>
          <p:cNvPr id="8" name="Picture 7">
            <a:extLst>
              <a:ext uri="{FF2B5EF4-FFF2-40B4-BE49-F238E27FC236}">
                <a16:creationId xmlns:a16="http://schemas.microsoft.com/office/drawing/2014/main" id="{652EE48A-9428-4BB0-8A99-F3991CBA138E}"/>
              </a:ext>
            </a:extLst>
          </p:cNvPr>
          <p:cNvPicPr>
            <a:picLocks noChangeAspect="1"/>
          </p:cNvPicPr>
          <p:nvPr/>
        </p:nvPicPr>
        <p:blipFill>
          <a:blip r:embed="rId3"/>
          <a:stretch>
            <a:fillRect/>
          </a:stretch>
        </p:blipFill>
        <p:spPr>
          <a:xfrm>
            <a:off x="4947229" y="1898318"/>
            <a:ext cx="4714008" cy="1629465"/>
          </a:xfrm>
          <a:prstGeom prst="rect">
            <a:avLst/>
          </a:prstGeom>
        </p:spPr>
      </p:pic>
      <p:sp>
        <p:nvSpPr>
          <p:cNvPr id="9" name="Rectangle 8">
            <a:extLst>
              <a:ext uri="{FF2B5EF4-FFF2-40B4-BE49-F238E27FC236}">
                <a16:creationId xmlns:a16="http://schemas.microsoft.com/office/drawing/2014/main" id="{1C08E1C4-409E-4DEF-A126-E36F8FD42145}"/>
              </a:ext>
            </a:extLst>
          </p:cNvPr>
          <p:cNvSpPr/>
          <p:nvPr/>
        </p:nvSpPr>
        <p:spPr>
          <a:xfrm>
            <a:off x="4802776" y="3441601"/>
            <a:ext cx="271795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F21"/>
                </a:solidFill>
                <a:effectLst/>
                <a:uLnTx/>
                <a:uFillTx/>
                <a:latin typeface="cmr10"/>
                <a:ea typeface="+mn-ea"/>
                <a:cs typeface="+mn-cs"/>
              </a:rPr>
              <a:t>calculate the distance between </a:t>
            </a:r>
            <a:r>
              <a:rPr kumimoji="0" lang="en-ZA" b="1" i="0" u="none" strike="noStrike" kern="1200" cap="none" spc="0" normalizeH="0" baseline="0" noProof="0">
                <a:ln>
                  <a:noFill/>
                </a:ln>
                <a:solidFill>
                  <a:srgbClr val="FF0F21"/>
                </a:solidFill>
                <a:effectLst/>
                <a:uLnTx/>
                <a:uFillTx/>
                <a:latin typeface="cmmi10"/>
                <a:ea typeface="+mn-ea"/>
                <a:cs typeface="+mn-cs"/>
              </a:rPr>
              <a:t>a</a:t>
            </a:r>
            <a:r>
              <a:rPr kumimoji="0" lang="en-ZA" b="0" i="0" u="none" strike="noStrike" kern="1200" cap="none" spc="0" normalizeH="0" baseline="0" noProof="0">
                <a:ln>
                  <a:noFill/>
                </a:ln>
                <a:solidFill>
                  <a:srgbClr val="FF0F21"/>
                </a:solidFill>
                <a:effectLst/>
                <a:uLnTx/>
                <a:uFillTx/>
                <a:latin typeface="cmmi10"/>
                <a:ea typeface="+mn-ea"/>
                <a:cs typeface="+mn-cs"/>
              </a:rPr>
              <a:t> </a:t>
            </a:r>
            <a:r>
              <a:rPr kumimoji="0" lang="en-ZA" b="0" i="0" u="none" strike="noStrike" kern="1200" cap="none" spc="0" normalizeH="0" baseline="0" noProof="0">
                <a:ln>
                  <a:noFill/>
                </a:ln>
                <a:solidFill>
                  <a:srgbClr val="FF0F21"/>
                </a:solidFill>
                <a:effectLst/>
                <a:uLnTx/>
                <a:uFillTx/>
                <a:latin typeface="cmr10"/>
                <a:ea typeface="+mn-ea"/>
                <a:cs typeface="+mn-cs"/>
              </a:rPr>
              <a:t>and the two centroids:</a:t>
            </a:r>
            <a:endParaRPr kumimoji="0" lang="en-ZA" b="0" i="0" u="none" strike="noStrike" kern="1200" cap="none" spc="0" normalizeH="0" baseline="0" noProof="0">
              <a:ln>
                <a:noFill/>
              </a:ln>
              <a:solidFill>
                <a:srgbClr val="FF0F21"/>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4E8837B4-9E00-428B-9C84-638636A3DF14}"/>
              </a:ext>
            </a:extLst>
          </p:cNvPr>
          <p:cNvPicPr>
            <a:picLocks noChangeAspect="1"/>
          </p:cNvPicPr>
          <p:nvPr/>
        </p:nvPicPr>
        <p:blipFill>
          <a:blip r:embed="rId4"/>
          <a:stretch>
            <a:fillRect/>
          </a:stretch>
        </p:blipFill>
        <p:spPr>
          <a:xfrm>
            <a:off x="8413074" y="3585176"/>
            <a:ext cx="3583618" cy="590093"/>
          </a:xfrm>
          <a:prstGeom prst="rect">
            <a:avLst/>
          </a:prstGeom>
        </p:spPr>
      </p:pic>
      <p:sp>
        <p:nvSpPr>
          <p:cNvPr id="11" name="TextBox 10">
            <a:extLst>
              <a:ext uri="{FF2B5EF4-FFF2-40B4-BE49-F238E27FC236}">
                <a16:creationId xmlns:a16="http://schemas.microsoft.com/office/drawing/2014/main" id="{3CD1AB48-6E7C-473D-A42A-CCDAEDB2E752}"/>
              </a:ext>
            </a:extLst>
          </p:cNvPr>
          <p:cNvSpPr txBox="1"/>
          <p:nvPr/>
        </p:nvSpPr>
        <p:spPr>
          <a:xfrm>
            <a:off x="8777933" y="1459571"/>
            <a:ext cx="321875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srgbClr val="FF0000"/>
                </a:solidFill>
                <a:effectLst/>
                <a:uLnTx/>
                <a:uFillTx/>
                <a:ea typeface="+mn-ea"/>
                <a:cs typeface="+mn-cs"/>
              </a:rPr>
              <a:t>Centroid of Cluster 1 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srgbClr val="FF0000"/>
                </a:solidFill>
                <a:effectLst/>
                <a:uLnTx/>
                <a:uFillTx/>
                <a:ea typeface="+mn-ea"/>
                <a:cs typeface="+mn-cs"/>
              </a:rPr>
              <a:t>the point (X1 = 3:67, X2 = 3:67),</a:t>
            </a:r>
          </a:p>
        </p:txBody>
      </p:sp>
      <p:sp>
        <p:nvSpPr>
          <p:cNvPr id="12" name="Rectangle 11">
            <a:extLst>
              <a:ext uri="{FF2B5EF4-FFF2-40B4-BE49-F238E27FC236}">
                <a16:creationId xmlns:a16="http://schemas.microsoft.com/office/drawing/2014/main" id="{6602E088-D12F-43B9-AE4F-700E70D35363}"/>
              </a:ext>
            </a:extLst>
          </p:cNvPr>
          <p:cNvSpPr/>
          <p:nvPr/>
        </p:nvSpPr>
        <p:spPr>
          <a:xfrm>
            <a:off x="3749159" y="4993814"/>
            <a:ext cx="381938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F21"/>
                </a:solidFill>
                <a:effectLst/>
                <a:uLnTx/>
                <a:uFillTx/>
                <a:latin typeface="Calibri" panose="020F0502020204030204"/>
                <a:ea typeface="+mn-ea"/>
                <a:cs typeface="+mn-cs"/>
              </a:rPr>
              <a:t>calculate the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F21"/>
                </a:solidFill>
                <a:effectLst/>
                <a:uLnTx/>
                <a:uFillTx/>
                <a:latin typeface="Calibri" panose="020F0502020204030204"/>
                <a:ea typeface="+mn-ea"/>
                <a:cs typeface="+mn-cs"/>
              </a:rPr>
              <a:t>between b and  the two cluster centroids:</a:t>
            </a:r>
          </a:p>
        </p:txBody>
      </p:sp>
      <p:pic>
        <p:nvPicPr>
          <p:cNvPr id="13" name="Picture 12">
            <a:extLst>
              <a:ext uri="{FF2B5EF4-FFF2-40B4-BE49-F238E27FC236}">
                <a16:creationId xmlns:a16="http://schemas.microsoft.com/office/drawing/2014/main" id="{AF0FFE81-E86F-402C-9E89-3E37418CAA9E}"/>
              </a:ext>
            </a:extLst>
          </p:cNvPr>
          <p:cNvPicPr>
            <a:picLocks noChangeAspect="1"/>
          </p:cNvPicPr>
          <p:nvPr/>
        </p:nvPicPr>
        <p:blipFill>
          <a:blip r:embed="rId5"/>
          <a:stretch>
            <a:fillRect/>
          </a:stretch>
        </p:blipFill>
        <p:spPr>
          <a:xfrm>
            <a:off x="7520735" y="4925501"/>
            <a:ext cx="4326521" cy="749036"/>
          </a:xfrm>
          <a:prstGeom prst="rect">
            <a:avLst/>
          </a:prstGeom>
        </p:spPr>
      </p:pic>
      <p:sp>
        <p:nvSpPr>
          <p:cNvPr id="14" name="Rectangle 13">
            <a:extLst>
              <a:ext uri="{FF2B5EF4-FFF2-40B4-BE49-F238E27FC236}">
                <a16:creationId xmlns:a16="http://schemas.microsoft.com/office/drawing/2014/main" id="{74EEEC2C-EC10-4D1B-BCB0-51A6D1A6C8D1}"/>
              </a:ext>
            </a:extLst>
          </p:cNvPr>
          <p:cNvSpPr/>
          <p:nvPr/>
        </p:nvSpPr>
        <p:spPr>
          <a:xfrm>
            <a:off x="3497373" y="5900684"/>
            <a:ext cx="892437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0070C0"/>
                </a:solidFill>
                <a:effectLst/>
                <a:uLnTx/>
                <a:uFillTx/>
                <a:latin typeface="cmr10"/>
                <a:ea typeface="+mn-ea"/>
                <a:cs typeface="+mn-cs"/>
              </a:rPr>
              <a:t>Since </a:t>
            </a:r>
            <a:r>
              <a:rPr kumimoji="0" lang="en-ZA" b="0" i="0" u="none" strike="noStrike" kern="1200" cap="none" spc="0" normalizeH="0" baseline="0" noProof="0">
                <a:ln>
                  <a:noFill/>
                </a:ln>
                <a:solidFill>
                  <a:srgbClr val="0070C0"/>
                </a:solidFill>
                <a:effectLst/>
                <a:uLnTx/>
                <a:uFillTx/>
                <a:latin typeface="cmmi10"/>
                <a:ea typeface="+mn-ea"/>
                <a:cs typeface="+mn-cs"/>
              </a:rPr>
              <a:t>b </a:t>
            </a:r>
            <a:r>
              <a:rPr kumimoji="0" lang="en-ZA" b="0" i="0" u="none" strike="noStrike" kern="1200" cap="none" spc="0" normalizeH="0" baseline="0" noProof="0">
                <a:ln>
                  <a:noFill/>
                </a:ln>
                <a:solidFill>
                  <a:srgbClr val="0070C0"/>
                </a:solidFill>
                <a:effectLst/>
                <a:uLnTx/>
                <a:uFillTx/>
                <a:latin typeface="cmr10"/>
                <a:ea typeface="+mn-ea"/>
                <a:cs typeface="+mn-cs"/>
              </a:rPr>
              <a:t>is closer to Cluster 2's centroid than to that of Cluster 1, it is reassigned to Cluster 2.</a:t>
            </a:r>
            <a:endParaRPr kumimoji="0" lang="en-ZA" b="0" i="0" u="none" strike="noStrike" kern="1200" cap="none" spc="0" normalizeH="0" baseline="0" noProof="0">
              <a:ln>
                <a:noFill/>
              </a:ln>
              <a:solidFill>
                <a:srgbClr val="0070C0"/>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05F9DF97-A8F0-4E6F-A305-D55EDC753120}"/>
              </a:ext>
            </a:extLst>
          </p:cNvPr>
          <p:cNvCxnSpPr/>
          <p:nvPr/>
        </p:nvCxnSpPr>
        <p:spPr>
          <a:xfrm>
            <a:off x="7304233" y="3815398"/>
            <a:ext cx="735871"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7E000369-B7BF-42B4-BFD3-D5AC2334EEED}"/>
              </a:ext>
            </a:extLst>
          </p:cNvPr>
          <p:cNvCxnSpPr/>
          <p:nvPr/>
        </p:nvCxnSpPr>
        <p:spPr>
          <a:xfrm>
            <a:off x="6784864" y="5300019"/>
            <a:ext cx="735871"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7A28723D-A522-49A6-A6D0-0F86F775AE34}"/>
              </a:ext>
            </a:extLst>
          </p:cNvPr>
          <p:cNvSpPr/>
          <p:nvPr/>
        </p:nvSpPr>
        <p:spPr>
          <a:xfrm>
            <a:off x="3497373" y="4286714"/>
            <a:ext cx="892437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0070C0"/>
                </a:solidFill>
                <a:effectLst/>
                <a:uLnTx/>
                <a:uFillTx/>
                <a:latin typeface="Calibri" panose="020F0502020204030204"/>
                <a:ea typeface="+mn-ea"/>
                <a:cs typeface="+mn-cs"/>
              </a:rPr>
              <a:t>a is closer to the centroid of Cluster 1, to which it is currently assigned. a is not reassigned</a:t>
            </a:r>
          </a:p>
        </p:txBody>
      </p:sp>
    </p:spTree>
    <p:extLst>
      <p:ext uri="{BB962C8B-B14F-4D97-AF65-F5344CB8AC3E}">
        <p14:creationId xmlns:p14="http://schemas.microsoft.com/office/powerpoint/2010/main" val="3085750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ML vs Traditional Programming</a:t>
            </a:r>
          </a:p>
        </p:txBody>
      </p:sp>
      <p:sp>
        <p:nvSpPr>
          <p:cNvPr id="3" name="Content Placeholder 2"/>
          <p:cNvSpPr>
            <a:spLocks noGrp="1"/>
          </p:cNvSpPr>
          <p:nvPr>
            <p:ph idx="1"/>
          </p:nvPr>
        </p:nvSpPr>
        <p:spPr/>
        <p:txBody>
          <a:bodyPr/>
          <a:lstStyle/>
          <a:p>
            <a:endParaRPr lang="en-ZA"/>
          </a:p>
          <a:p>
            <a:endParaRPr lang="en-ZA"/>
          </a:p>
        </p:txBody>
      </p:sp>
      <p:sp>
        <p:nvSpPr>
          <p:cNvPr id="4" name="Rectangle 3"/>
          <p:cNvSpPr/>
          <p:nvPr/>
        </p:nvSpPr>
        <p:spPr>
          <a:xfrm>
            <a:off x="4031087" y="2215166"/>
            <a:ext cx="2485623" cy="875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a:solidFill>
                  <a:srgbClr val="FF0F21"/>
                </a:solidFill>
              </a:rPr>
              <a:t>Traditional Programming</a:t>
            </a:r>
          </a:p>
        </p:txBody>
      </p:sp>
      <p:cxnSp>
        <p:nvCxnSpPr>
          <p:cNvPr id="6" name="Straight Arrow Connector 5"/>
          <p:cNvCxnSpPr/>
          <p:nvPr/>
        </p:nvCxnSpPr>
        <p:spPr>
          <a:xfrm>
            <a:off x="2459865" y="2485623"/>
            <a:ext cx="1571222" cy="12878"/>
          </a:xfrm>
          <a:prstGeom prst="straightConnector1">
            <a:avLst/>
          </a:prstGeom>
          <a:ln w="1905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459865" y="2888042"/>
            <a:ext cx="1571222" cy="12878"/>
          </a:xfrm>
          <a:prstGeom prst="straightConnector1">
            <a:avLst/>
          </a:prstGeom>
          <a:ln>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9859" y="2215166"/>
            <a:ext cx="850006" cy="369332"/>
          </a:xfrm>
          <a:prstGeom prst="rect">
            <a:avLst/>
          </a:prstGeom>
          <a:noFill/>
        </p:spPr>
        <p:txBody>
          <a:bodyPr wrap="square" rtlCol="0">
            <a:spAutoFit/>
          </a:bodyPr>
          <a:lstStyle/>
          <a:p>
            <a:r>
              <a:rPr lang="en-ZA">
                <a:solidFill>
                  <a:schemeClr val="accent2"/>
                </a:solidFill>
              </a:rPr>
              <a:t>Rules</a:t>
            </a:r>
          </a:p>
        </p:txBody>
      </p:sp>
      <p:sp>
        <p:nvSpPr>
          <p:cNvPr id="11" name="TextBox 10"/>
          <p:cNvSpPr txBox="1"/>
          <p:nvPr/>
        </p:nvSpPr>
        <p:spPr>
          <a:xfrm>
            <a:off x="1609859" y="2650274"/>
            <a:ext cx="850006" cy="369332"/>
          </a:xfrm>
          <a:prstGeom prst="rect">
            <a:avLst/>
          </a:prstGeom>
          <a:noFill/>
        </p:spPr>
        <p:txBody>
          <a:bodyPr wrap="square" rtlCol="0">
            <a:spAutoFit/>
          </a:bodyPr>
          <a:lstStyle/>
          <a:p>
            <a:r>
              <a:rPr lang="en-ZA">
                <a:solidFill>
                  <a:srgbClr val="00B050"/>
                </a:solidFill>
              </a:rPr>
              <a:t>Data</a:t>
            </a:r>
          </a:p>
        </p:txBody>
      </p:sp>
      <p:cxnSp>
        <p:nvCxnSpPr>
          <p:cNvPr id="14" name="Straight Arrow Connector 13"/>
          <p:cNvCxnSpPr>
            <a:stCxn id="4" idx="3"/>
          </p:cNvCxnSpPr>
          <p:nvPr/>
        </p:nvCxnSpPr>
        <p:spPr>
          <a:xfrm flipV="1">
            <a:off x="6516710" y="2650274"/>
            <a:ext cx="1571222" cy="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36280" y="2366944"/>
            <a:ext cx="1661160" cy="523220"/>
          </a:xfrm>
          <a:prstGeom prst="rect">
            <a:avLst/>
          </a:prstGeom>
          <a:noFill/>
        </p:spPr>
        <p:txBody>
          <a:bodyPr wrap="square" rtlCol="0">
            <a:spAutoFit/>
          </a:bodyPr>
          <a:lstStyle/>
          <a:p>
            <a:r>
              <a:rPr lang="en-ZA" sz="2800">
                <a:solidFill>
                  <a:srgbClr val="00B0F0"/>
                </a:solidFill>
              </a:rPr>
              <a:t>Answers</a:t>
            </a:r>
          </a:p>
        </p:txBody>
      </p:sp>
      <p:sp>
        <p:nvSpPr>
          <p:cNvPr id="17" name="TextBox 16"/>
          <p:cNvSpPr txBox="1"/>
          <p:nvPr/>
        </p:nvSpPr>
        <p:spPr>
          <a:xfrm>
            <a:off x="685800" y="3688080"/>
            <a:ext cx="10363200" cy="1754326"/>
          </a:xfrm>
          <a:prstGeom prst="rect">
            <a:avLst/>
          </a:prstGeom>
          <a:noFill/>
        </p:spPr>
        <p:txBody>
          <a:bodyPr wrap="square" rtlCol="0">
            <a:spAutoFit/>
          </a:bodyPr>
          <a:lstStyle/>
          <a:p>
            <a:r>
              <a:rPr lang="en-ZA"/>
              <a:t>-</a:t>
            </a:r>
            <a:r>
              <a:rPr lang="en-ZA" err="1"/>
              <a:t>Explicity</a:t>
            </a:r>
            <a:r>
              <a:rPr lang="en-ZA"/>
              <a:t> Programming</a:t>
            </a:r>
          </a:p>
          <a:p>
            <a:r>
              <a:rPr lang="en-ZA"/>
              <a:t>-Use rules to get the Answers</a:t>
            </a:r>
          </a:p>
          <a:p>
            <a:r>
              <a:rPr lang="en-ZA"/>
              <a:t>-In </a:t>
            </a:r>
            <a:r>
              <a:rPr lang="en-ZA" i="1"/>
              <a:t>traditional programming</a:t>
            </a:r>
            <a:r>
              <a:rPr lang="en-ZA"/>
              <a:t>, the inputs of hard-coded rules and data are used to arrive at the output of answers, but in </a:t>
            </a:r>
            <a:r>
              <a:rPr lang="en-ZA" i="1"/>
              <a:t>machine learning</a:t>
            </a:r>
            <a:r>
              <a:rPr lang="en-ZA"/>
              <a:t> the approach is quite different.</a:t>
            </a:r>
          </a:p>
          <a:p>
            <a:endParaRPr lang="en-ZA"/>
          </a:p>
          <a:p>
            <a:endParaRPr lang="en-ZA"/>
          </a:p>
        </p:txBody>
      </p:sp>
    </p:spTree>
    <p:extLst>
      <p:ext uri="{BB962C8B-B14F-4D97-AF65-F5344CB8AC3E}">
        <p14:creationId xmlns:p14="http://schemas.microsoft.com/office/powerpoint/2010/main" val="2322018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677D9-DCD2-4469-AD18-A49B27FE53B7}"/>
              </a:ext>
            </a:extLst>
          </p:cNvPr>
          <p:cNvSpPr>
            <a:spLocks noGrp="1"/>
          </p:cNvSpPr>
          <p:nvPr>
            <p:ph type="title"/>
          </p:nvPr>
        </p:nvSpPr>
        <p:spPr>
          <a:xfrm>
            <a:off x="838200" y="365125"/>
            <a:ext cx="10515600" cy="282575"/>
          </a:xfrm>
        </p:spPr>
        <p:txBody>
          <a:bodyPr>
            <a:normAutofit fontScale="90000"/>
          </a:bodyPr>
          <a:lstStyle/>
          <a:p>
            <a:pPr algn="ctr"/>
            <a:r>
              <a:rPr lang="en-ZA" sz="4000">
                <a:solidFill>
                  <a:srgbClr val="FF0F21"/>
                </a:solidFill>
                <a:latin typeface="cmr10"/>
              </a:rPr>
              <a:t>(</a:t>
            </a:r>
            <a:r>
              <a:rPr lang="en-ZA" sz="4000">
                <a:solidFill>
                  <a:srgbClr val="FF0F21"/>
                </a:solidFill>
                <a:latin typeface="cmmi10"/>
              </a:rPr>
              <a:t>k</a:t>
            </a:r>
            <a:r>
              <a:rPr lang="en-ZA" sz="4000">
                <a:solidFill>
                  <a:srgbClr val="FF0F21"/>
                </a:solidFill>
                <a:latin typeface="cmti10"/>
              </a:rPr>
              <a:t>-means method)</a:t>
            </a:r>
            <a:endParaRPr lang="en-ZA"/>
          </a:p>
        </p:txBody>
      </p:sp>
      <p:pic>
        <p:nvPicPr>
          <p:cNvPr id="4" name="Content Placeholder 3">
            <a:extLst>
              <a:ext uri="{FF2B5EF4-FFF2-40B4-BE49-F238E27FC236}">
                <a16:creationId xmlns:a16="http://schemas.microsoft.com/office/drawing/2014/main" id="{4177D55B-D77F-469F-B783-E76567303C94}"/>
              </a:ext>
            </a:extLst>
          </p:cNvPr>
          <p:cNvPicPr>
            <a:picLocks noGrp="1" noChangeAspect="1"/>
          </p:cNvPicPr>
          <p:nvPr>
            <p:ph idx="1"/>
          </p:nvPr>
        </p:nvPicPr>
        <p:blipFill>
          <a:blip r:embed="rId2"/>
          <a:stretch>
            <a:fillRect/>
          </a:stretch>
        </p:blipFill>
        <p:spPr>
          <a:xfrm>
            <a:off x="273390" y="842478"/>
            <a:ext cx="7194210" cy="3475486"/>
          </a:xfrm>
          <a:prstGeom prst="rect">
            <a:avLst/>
          </a:prstGeom>
        </p:spPr>
      </p:pic>
      <p:sp>
        <p:nvSpPr>
          <p:cNvPr id="5" name="Rectangle 4">
            <a:extLst>
              <a:ext uri="{FF2B5EF4-FFF2-40B4-BE49-F238E27FC236}">
                <a16:creationId xmlns:a16="http://schemas.microsoft.com/office/drawing/2014/main" id="{E955B9C2-AF36-49D4-ACBF-B5C45E79FF05}"/>
              </a:ext>
            </a:extLst>
          </p:cNvPr>
          <p:cNvSpPr/>
          <p:nvPr/>
        </p:nvSpPr>
        <p:spPr>
          <a:xfrm>
            <a:off x="4969056" y="1541010"/>
            <a:ext cx="22538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1" i="0" u="none" strike="noStrike" kern="1200" cap="none" spc="0" normalizeH="0" baseline="0" noProof="0">
                <a:ln>
                  <a:noFill/>
                </a:ln>
                <a:solidFill>
                  <a:srgbClr val="FF0000"/>
                </a:solidFill>
                <a:effectLst/>
                <a:uLnTx/>
                <a:uFillTx/>
                <a:latin typeface="cmr10"/>
                <a:ea typeface="+mn-ea"/>
                <a:cs typeface="+mn-cs"/>
              </a:rPr>
              <a:t>New cluster centroids</a:t>
            </a:r>
            <a:endParaRPr kumimoji="0" lang="en-ZA" b="1"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C684845-BFFB-46C4-9880-329704A4D14E}"/>
              </a:ext>
            </a:extLst>
          </p:cNvPr>
          <p:cNvPicPr>
            <a:picLocks noChangeAspect="1"/>
          </p:cNvPicPr>
          <p:nvPr/>
        </p:nvPicPr>
        <p:blipFill>
          <a:blip r:embed="rId3"/>
          <a:stretch>
            <a:fillRect/>
          </a:stretch>
        </p:blipFill>
        <p:spPr>
          <a:xfrm>
            <a:off x="7281862" y="3004326"/>
            <a:ext cx="4838830" cy="3205974"/>
          </a:xfrm>
          <a:prstGeom prst="rect">
            <a:avLst/>
          </a:prstGeom>
        </p:spPr>
      </p:pic>
      <p:sp>
        <p:nvSpPr>
          <p:cNvPr id="7" name="Rectangle 6">
            <a:extLst>
              <a:ext uri="{FF2B5EF4-FFF2-40B4-BE49-F238E27FC236}">
                <a16:creationId xmlns:a16="http://schemas.microsoft.com/office/drawing/2014/main" id="{1AE37000-ADE3-49C3-9D91-171B3D31E35B}"/>
              </a:ext>
            </a:extLst>
          </p:cNvPr>
          <p:cNvSpPr/>
          <p:nvPr/>
        </p:nvSpPr>
        <p:spPr>
          <a:xfrm>
            <a:off x="838200" y="4391869"/>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srgbClr val="FF0000"/>
                </a:solidFill>
                <a:effectLst/>
                <a:uLnTx/>
                <a:uFillTx/>
                <a:latin typeface="cmr10"/>
                <a:ea typeface="+mn-ea"/>
                <a:cs typeface="+mn-cs"/>
              </a:rPr>
              <a:t>Every observation belongs to the cluster to the centroid of which it is nearest, and the k-means method stops.</a:t>
            </a:r>
            <a:endParaRPr kumimoji="0" lang="en-ZA" sz="24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AA8F9A3-E9E4-41C0-BACA-89DD70471942}"/>
              </a:ext>
            </a:extLst>
          </p:cNvPr>
          <p:cNvSpPr/>
          <p:nvPr/>
        </p:nvSpPr>
        <p:spPr>
          <a:xfrm>
            <a:off x="626970" y="3042056"/>
            <a:ext cx="22538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1" i="0" u="none" strike="noStrike" kern="1200" cap="none" spc="0" normalizeH="0" baseline="0" noProof="0">
                <a:ln>
                  <a:noFill/>
                </a:ln>
                <a:solidFill>
                  <a:srgbClr val="FF0000"/>
                </a:solidFill>
                <a:effectLst/>
                <a:uLnTx/>
                <a:uFillTx/>
                <a:latin typeface="cmr10"/>
                <a:ea typeface="+mn-ea"/>
                <a:cs typeface="+mn-cs"/>
              </a:rPr>
              <a:t>New cluster centroids</a:t>
            </a:r>
            <a:endParaRPr kumimoji="0" lang="en-ZA" b="1"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631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3C45-AD28-412D-B637-F40B2D618D6C}"/>
              </a:ext>
            </a:extLst>
          </p:cNvPr>
          <p:cNvSpPr>
            <a:spLocks noGrp="1"/>
          </p:cNvSpPr>
          <p:nvPr>
            <p:ph type="title"/>
          </p:nvPr>
        </p:nvSpPr>
        <p:spPr>
          <a:xfrm>
            <a:off x="838200" y="365125"/>
            <a:ext cx="9015484" cy="753991"/>
          </a:xfrm>
        </p:spPr>
        <p:txBody>
          <a:bodyPr/>
          <a:lstStyle/>
          <a:p>
            <a:pPr algn="ctr"/>
            <a:r>
              <a:rPr lang="en-ZA" sz="4400" b="1">
                <a:latin typeface="Tw Cen MT" panose="020B0602020104020603" pitchFamily="34" charset="0"/>
              </a:rPr>
              <a:t>Exercises</a:t>
            </a:r>
            <a:endParaRPr lang="en-ZA"/>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345A60-E6DD-4D0D-A246-D35BE19F6623}"/>
                  </a:ext>
                </a:extLst>
              </p:cNvPr>
              <p:cNvSpPr>
                <a:spLocks noGrp="1"/>
              </p:cNvSpPr>
              <p:nvPr>
                <p:ph idx="1"/>
              </p:nvPr>
            </p:nvSpPr>
            <p:spPr>
              <a:xfrm>
                <a:off x="696036" y="1119116"/>
                <a:ext cx="11068334" cy="5057847"/>
              </a:xfrm>
            </p:spPr>
            <p:txBody>
              <a:bodyPr>
                <a:normAutofit fontScale="77500" lnSpcReduction="20000"/>
              </a:bodyPr>
              <a:lstStyle/>
              <a:p>
                <a:pPr marL="0" indent="0">
                  <a:lnSpc>
                    <a:spcPct val="100000"/>
                  </a:lnSpc>
                  <a:buNone/>
                </a:pPr>
                <a:r>
                  <a:rPr lang="en-ZA" sz="2800" b="1">
                    <a:solidFill>
                      <a:srgbClr val="000000"/>
                    </a:solidFill>
                    <a:latin typeface="Tw Cen MT" panose="020B0602020104020603" pitchFamily="34" charset="0"/>
                  </a:rPr>
                  <a:t>Q1:</a:t>
                </a:r>
                <a:r>
                  <a:rPr lang="en-ZA" sz="2800">
                    <a:solidFill>
                      <a:srgbClr val="000000"/>
                    </a:solidFill>
                    <a:latin typeface="Tw Cen MT" panose="020B0602020104020603" pitchFamily="34" charset="0"/>
                  </a:rPr>
                  <a:t> </a:t>
                </a:r>
                <a:r>
                  <a:rPr lang="en-ZA" sz="2800" b="0" i="0" u="none" strike="noStrike" baseline="0">
                    <a:solidFill>
                      <a:srgbClr val="000000"/>
                    </a:solidFill>
                    <a:latin typeface="Tw Cen MT" panose="020B0602020104020603" pitchFamily="34" charset="0"/>
                  </a:rPr>
                  <a:t>Use the k-means algorithm and Euclidean distance to cluster the following 8 examples into 3 clusters: </a:t>
                </a:r>
                <a14:m>
                  <m:oMath xmlns:m="http://schemas.openxmlformats.org/officeDocument/2006/math">
                    <m:sSub>
                      <m:sSubPr>
                        <m:ctrlPr>
                          <a:rPr lang="en-ZA" sz="2800" b="0" i="1" smtClean="0">
                            <a:solidFill>
                              <a:srgbClr val="FF0000"/>
                            </a:solidFill>
                            <a:latin typeface="Cambria Math" panose="02040503050406030204" pitchFamily="18" charset="0"/>
                          </a:rPr>
                        </m:ctrlPr>
                      </m:sSubPr>
                      <m:e>
                        <m:r>
                          <a:rPr lang="en-ZA" sz="2800" b="0" i="1" smtClean="0">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1</m:t>
                        </m:r>
                      </m:sub>
                    </m:sSub>
                    <m:r>
                      <a:rPr lang="en-ZA" sz="2800" b="0" i="1" smtClean="0">
                        <a:solidFill>
                          <a:srgbClr val="FF0000"/>
                        </a:solidFill>
                        <a:latin typeface="Cambria Math" panose="02040503050406030204" pitchFamily="18" charset="0"/>
                      </a:rPr>
                      <m:t>=</m:t>
                    </m:r>
                    <m:d>
                      <m:dPr>
                        <m:ctrlPr>
                          <a:rPr lang="en-ZA" sz="2800" b="0" i="1" smtClean="0">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2;10</m:t>
                        </m:r>
                      </m:e>
                    </m:d>
                    <m:r>
                      <m:rPr>
                        <m:brk m:alnAt="7"/>
                      </m:rPr>
                      <a:rPr lang="en-ZA" sz="2800" b="0" i="1" smtClean="0">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2</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i="1">
                            <a:solidFill>
                              <a:srgbClr val="FF0000"/>
                            </a:solidFill>
                            <a:latin typeface="Cambria Math" panose="02040503050406030204" pitchFamily="18" charset="0"/>
                          </a:rPr>
                          <m:t>2;</m:t>
                        </m:r>
                        <m:r>
                          <a:rPr lang="en-ZA" sz="2800" b="0" i="1" smtClean="0">
                            <a:solidFill>
                              <a:srgbClr val="FF0000"/>
                            </a:solidFill>
                            <a:latin typeface="Cambria Math" panose="02040503050406030204" pitchFamily="18" charset="0"/>
                          </a:rPr>
                          <m:t>5</m:t>
                        </m:r>
                      </m:e>
                    </m:d>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3</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8</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4</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4</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5</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8</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5</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7</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5</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6</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6</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4</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7</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1</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2</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8</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4</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9</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r>
                  <a:rPr lang="en-ZA" sz="2800" b="0" i="0" u="none" strike="noStrike">
                    <a:solidFill>
                      <a:srgbClr val="000000"/>
                    </a:solidFill>
                    <a:latin typeface="Tw Cen MT" panose="020B0602020104020603" pitchFamily="34" charset="0"/>
                  </a:rPr>
                  <a:t> </a:t>
                </a:r>
                <a:r>
                  <a:rPr lang="en-ZA" sz="2800" b="0" i="0" u="none" strike="noStrike" baseline="0">
                    <a:solidFill>
                      <a:srgbClr val="000000"/>
                    </a:solidFill>
                    <a:latin typeface="Tw Cen MT" panose="020B0602020104020603" pitchFamily="34" charset="0"/>
                  </a:rPr>
                  <a:t>Suppose that the initial seeds (centres of each cluster) are </a:t>
                </a:r>
                <a14:m>
                  <m:oMath xmlns:m="http://schemas.openxmlformats.org/officeDocument/2006/math">
                    <m:sSub>
                      <m:sSubPr>
                        <m:ctrlPr>
                          <a:rPr lang="en-ZA" sz="2800" b="0" i="1" smtClean="0">
                            <a:solidFill>
                              <a:srgbClr val="FF0000"/>
                            </a:solidFill>
                            <a:latin typeface="Cambria Math" panose="02040503050406030204" pitchFamily="18" charset="0"/>
                          </a:rPr>
                        </m:ctrlPr>
                      </m:sSubPr>
                      <m:e>
                        <m:r>
                          <a:rPr lang="en-ZA" sz="2800" b="0" i="1" smtClean="0">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1</m:t>
                        </m:r>
                      </m:sub>
                    </m:sSub>
                    <m:r>
                      <a:rPr lang="en-ZA" sz="2800" b="0" i="1" smtClean="0">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4</m:t>
                        </m:r>
                      </m:sub>
                    </m:sSub>
                    <m: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and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7</m:t>
                        </m:r>
                      </m:sub>
                    </m:sSub>
                    <m: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Run the </a:t>
                </a:r>
                <a14:m>
                  <m:oMath xmlns:m="http://schemas.openxmlformats.org/officeDocument/2006/math">
                    <m:r>
                      <a:rPr lang="en-ZA" sz="2800" b="0" i="1" smtClean="0">
                        <a:solidFill>
                          <a:srgbClr val="FF0000"/>
                        </a:solidFill>
                        <a:latin typeface="Cambria Math" panose="02040503050406030204" pitchFamily="18" charset="0"/>
                      </a:rPr>
                      <m:t>𝑘</m:t>
                    </m:r>
                    <m:r>
                      <a:rPr lang="en-ZA" sz="2800" b="0" i="1" smtClean="0">
                        <a:solidFill>
                          <a:srgbClr val="FF0000"/>
                        </a:solidFill>
                        <a:latin typeface="Cambria Math" panose="02040503050406030204" pitchFamily="18" charset="0"/>
                      </a:rPr>
                      <m:t>−</m:t>
                    </m:r>
                  </m:oMath>
                </a14:m>
                <a:r>
                  <a:rPr lang="en-ZA" sz="2800" b="0" i="0" u="none" strike="noStrike" baseline="0">
                    <a:solidFill>
                      <a:srgbClr val="000000"/>
                    </a:solidFill>
                    <a:latin typeface="Tw Cen MT" panose="020B0602020104020603" pitchFamily="34" charset="0"/>
                  </a:rPr>
                  <a:t>means algorithm for </a:t>
                </a:r>
                <a:r>
                  <a:rPr lang="en-ZA" sz="2800" b="0" i="0" u="none" strike="noStrike" baseline="0">
                    <a:solidFill>
                      <a:srgbClr val="0070C0"/>
                    </a:solidFill>
                    <a:latin typeface="Tw Cen MT" panose="020B0602020104020603" pitchFamily="34" charset="0"/>
                  </a:rPr>
                  <a:t>1 epoch only</a:t>
                </a:r>
                <a:r>
                  <a:rPr lang="en-ZA" sz="2800" b="0" i="0" u="none" strike="noStrike" baseline="0">
                    <a:solidFill>
                      <a:srgbClr val="000000"/>
                    </a:solidFill>
                    <a:latin typeface="Tw Cen MT" panose="020B0602020104020603" pitchFamily="34" charset="0"/>
                  </a:rPr>
                  <a:t>. At the end of this epoch show: </a:t>
                </a:r>
              </a:p>
              <a:p>
                <a:pPr marL="900113" indent="-342900">
                  <a:lnSpc>
                    <a:spcPct val="100000"/>
                  </a:lnSpc>
                  <a:buFont typeface="+mj-lt"/>
                  <a:buAutoNum type="alphaLcPeriod"/>
                </a:pPr>
                <a:r>
                  <a:rPr lang="en-ZA" sz="2800" b="0" i="0" u="none" strike="noStrike" baseline="0">
                    <a:solidFill>
                      <a:srgbClr val="000000"/>
                    </a:solidFill>
                    <a:latin typeface="Tw Cen MT" panose="020B0602020104020603" pitchFamily="34" charset="0"/>
                  </a:rPr>
                  <a:t>The new clusters (i.e. the examples belonging to each cluster). </a:t>
                </a:r>
              </a:p>
              <a:p>
                <a:pPr marL="900113" indent="-342900">
                  <a:lnSpc>
                    <a:spcPct val="100000"/>
                  </a:lnSpc>
                  <a:buFont typeface="+mj-lt"/>
                  <a:buAutoNum type="alphaLcPeriod"/>
                </a:pPr>
                <a:r>
                  <a:rPr lang="en-ZA" sz="2800" b="0" i="0" u="none" strike="noStrike" baseline="0">
                    <a:solidFill>
                      <a:srgbClr val="000000"/>
                    </a:solidFill>
                    <a:latin typeface="Tw Cen MT" panose="020B0602020104020603" pitchFamily="34" charset="0"/>
                  </a:rPr>
                  <a:t>The centres of the new cluster. </a:t>
                </a:r>
              </a:p>
              <a:p>
                <a:pPr marL="900113" indent="-342900">
                  <a:lnSpc>
                    <a:spcPct val="100000"/>
                  </a:lnSpc>
                  <a:buFont typeface="+mj-lt"/>
                  <a:buAutoNum type="alphaLcPeriod"/>
                </a:pPr>
                <a:r>
                  <a:rPr lang="en-ZA" sz="2800" b="0" i="0" u="none" strike="noStrike" baseline="0">
                    <a:solidFill>
                      <a:srgbClr val="000000"/>
                    </a:solidFill>
                    <a:latin typeface="Tw Cen MT" panose="020B0602020104020603" pitchFamily="34" charset="0"/>
                  </a:rPr>
                  <a:t>Draw a </a:t>
                </a:r>
                <a:r>
                  <a:rPr lang="en-ZA" sz="2800" b="0" i="0" u="none" strike="noStrike" baseline="0">
                    <a:solidFill>
                      <a:srgbClr val="FF0000"/>
                    </a:solidFill>
                    <a:latin typeface="Tw Cen MT" panose="020B0602020104020603" pitchFamily="34" charset="0"/>
                  </a:rPr>
                  <a:t>10 by 10 </a:t>
                </a:r>
                <a:r>
                  <a:rPr lang="en-ZA" sz="2800" b="0" i="0" u="none" strike="noStrike" baseline="0">
                    <a:solidFill>
                      <a:srgbClr val="000000"/>
                    </a:solidFill>
                    <a:latin typeface="Tw Cen MT" panose="020B0602020104020603" pitchFamily="34" charset="0"/>
                  </a:rPr>
                  <a:t>feature space with all the </a:t>
                </a:r>
                <a:r>
                  <a:rPr lang="en-ZA" sz="2800" b="0" i="0" u="none" strike="noStrike" baseline="0">
                    <a:solidFill>
                      <a:srgbClr val="FF0000"/>
                    </a:solidFill>
                    <a:latin typeface="Tw Cen MT" panose="020B0602020104020603" pitchFamily="34" charset="0"/>
                  </a:rPr>
                  <a:t>8 </a:t>
                </a:r>
                <a:r>
                  <a:rPr lang="en-ZA" sz="2800" b="0" i="0" u="none" strike="noStrike" baseline="0">
                    <a:solidFill>
                      <a:srgbClr val="000000"/>
                    </a:solidFill>
                    <a:latin typeface="Tw Cen MT" panose="020B0602020104020603" pitchFamily="34" charset="0"/>
                  </a:rPr>
                  <a:t>points and show the clusters after the first epoch and the new centroids. </a:t>
                </a:r>
              </a:p>
              <a:p>
                <a:pPr marL="900113" indent="-342900">
                  <a:lnSpc>
                    <a:spcPct val="100000"/>
                  </a:lnSpc>
                  <a:buFont typeface="+mj-lt"/>
                  <a:buAutoNum type="alphaLcPeriod"/>
                </a:pPr>
                <a:r>
                  <a:rPr lang="en-ZA" sz="2800" b="0" i="0" u="none" strike="noStrike" baseline="0">
                    <a:solidFill>
                      <a:srgbClr val="000000"/>
                    </a:solidFill>
                    <a:latin typeface="Tw Cen MT" panose="020B0602020104020603" pitchFamily="34" charset="0"/>
                  </a:rPr>
                  <a:t>How many more iterations are needed to converge? Draw the result for each epoch. </a:t>
                </a:r>
              </a:p>
              <a:p>
                <a:pPr marL="0" indent="0">
                  <a:lnSpc>
                    <a:spcPct val="100000"/>
                  </a:lnSpc>
                  <a:buNone/>
                </a:pPr>
                <a:r>
                  <a:rPr lang="en-ZA" sz="2800" b="1" i="0">
                    <a:effectLst/>
                    <a:latin typeface="Tw Cen MT" panose="020B0602020104020603" pitchFamily="34" charset="0"/>
                  </a:rPr>
                  <a:t>Q2: </a:t>
                </a:r>
                <a:r>
                  <a:rPr lang="en-ZA" sz="2800" b="0" i="0">
                    <a:effectLst/>
                    <a:latin typeface="Tw Cen MT" panose="020B0602020104020603" pitchFamily="34" charset="0"/>
                  </a:rPr>
                  <a:t>Use the K-means algorithm with </a:t>
                </a:r>
                <a:r>
                  <a:rPr lang="en-ZA" sz="2800" b="1" i="0">
                    <a:solidFill>
                      <a:srgbClr val="FF0000"/>
                    </a:solidFill>
                    <a:effectLst/>
                    <a:latin typeface="Tw Cen MT" panose="020B0602020104020603" pitchFamily="34" charset="0"/>
                  </a:rPr>
                  <a:t>K=3 </a:t>
                </a:r>
                <a:r>
                  <a:rPr lang="en-ZA" sz="2800" b="0" i="0">
                    <a:effectLst/>
                    <a:latin typeface="Tw Cen MT" panose="020B0602020104020603" pitchFamily="34" charset="0"/>
                  </a:rPr>
                  <a:t>to cluster the same data set that is copied below for  your convenience. </a:t>
                </a:r>
              </a:p>
              <a:p>
                <a:pPr marL="0" indent="0">
                  <a:lnSpc>
                    <a:spcPct val="100000"/>
                  </a:lnSpc>
                  <a:buNone/>
                </a:pPr>
                <a:r>
                  <a:rPr lang="en-ZA" sz="2800" b="0" i="0">
                    <a:effectLst/>
                    <a:latin typeface="Tw Cen MT" panose="020B0602020104020603" pitchFamily="34" charset="0"/>
                  </a:rPr>
                  <a:t>                                  </a:t>
                </a:r>
                <a:r>
                  <a:rPr lang="en-ZA" sz="2800" b="1" i="0">
                    <a:solidFill>
                      <a:srgbClr val="FF0000"/>
                    </a:solidFill>
                    <a:effectLst/>
                    <a:latin typeface="Tw Cen MT" panose="020B0602020104020603" pitchFamily="34" charset="0"/>
                  </a:rPr>
                  <a:t>10; 20; 40; 80; 85; 121; 160; 168; 195 </a:t>
                </a:r>
              </a:p>
              <a:p>
                <a:pPr marL="0" indent="0">
                  <a:lnSpc>
                    <a:spcPct val="100000"/>
                  </a:lnSpc>
                  <a:buNone/>
                </a:pPr>
                <a:r>
                  <a:rPr lang="en-ZA" sz="2800" b="0" i="0">
                    <a:effectLst/>
                    <a:latin typeface="Tw Cen MT" panose="020B0602020104020603" pitchFamily="34" charset="0"/>
                  </a:rPr>
                  <a:t>Suppose that the points </a:t>
                </a:r>
                <a:r>
                  <a:rPr lang="en-ZA" sz="2800" b="0" i="0">
                    <a:solidFill>
                      <a:srgbClr val="FF0000"/>
                    </a:solidFill>
                    <a:effectLst/>
                    <a:latin typeface="Tw Cen MT" panose="020B0602020104020603" pitchFamily="34" charset="0"/>
                  </a:rPr>
                  <a:t>160</a:t>
                </a:r>
                <a:r>
                  <a:rPr lang="en-ZA" sz="2800" b="0" i="0">
                    <a:effectLst/>
                    <a:latin typeface="Tw Cen MT" panose="020B0602020104020603" pitchFamily="34" charset="0"/>
                  </a:rPr>
                  <a:t>, </a:t>
                </a:r>
                <a:r>
                  <a:rPr lang="en-ZA" sz="2800" b="0" i="0">
                    <a:solidFill>
                      <a:srgbClr val="FF0000"/>
                    </a:solidFill>
                    <a:effectLst/>
                    <a:latin typeface="Tw Cen MT" panose="020B0602020104020603" pitchFamily="34" charset="0"/>
                  </a:rPr>
                  <a:t>168</a:t>
                </a:r>
                <a:r>
                  <a:rPr lang="en-ZA" sz="2800" b="0" i="0">
                    <a:effectLst/>
                    <a:latin typeface="Tw Cen MT" panose="020B0602020104020603" pitchFamily="34" charset="0"/>
                  </a:rPr>
                  <a:t>, and </a:t>
                </a:r>
                <a:r>
                  <a:rPr lang="en-ZA" sz="2800" b="0" i="0">
                    <a:solidFill>
                      <a:srgbClr val="FF0000"/>
                    </a:solidFill>
                    <a:effectLst/>
                    <a:latin typeface="Tw Cen MT" panose="020B0602020104020603" pitchFamily="34" charset="0"/>
                  </a:rPr>
                  <a:t>195</a:t>
                </a:r>
                <a:r>
                  <a:rPr lang="en-ZA" sz="2800" b="0" i="0">
                    <a:effectLst/>
                    <a:latin typeface="Tw Cen MT" panose="020B0602020104020603" pitchFamily="34" charset="0"/>
                  </a:rPr>
                  <a:t> were selected as the initial cluster means. Work from  these initial values </a:t>
                </a:r>
                <a:r>
                  <a:rPr lang="en-ZA" sz="2800" b="0" i="1">
                    <a:solidFill>
                      <a:srgbClr val="FF0000"/>
                    </a:solidFill>
                    <a:effectLst/>
                    <a:latin typeface="Tw Cen MT" panose="020B0602020104020603" pitchFamily="34" charset="0"/>
                  </a:rPr>
                  <a:t>to determine the final clustering for the data</a:t>
                </a:r>
                <a:r>
                  <a:rPr lang="en-ZA" sz="2800" b="0" i="0">
                    <a:effectLst/>
                    <a:latin typeface="Tw Cen MT" panose="020B0602020104020603" pitchFamily="34" charset="0"/>
                  </a:rPr>
                  <a:t>. Show your work so that it will be easy to see each step you took to get from the initial values to your final clustering. </a:t>
                </a:r>
              </a:p>
              <a:p>
                <a:pPr marL="0" indent="0">
                  <a:buNone/>
                </a:pPr>
                <a:endParaRPr lang="en-ZA"/>
              </a:p>
            </p:txBody>
          </p:sp>
        </mc:Choice>
        <mc:Fallback xmlns="">
          <p:sp>
            <p:nvSpPr>
              <p:cNvPr id="3" name="Content Placeholder 2">
                <a:extLst>
                  <a:ext uri="{FF2B5EF4-FFF2-40B4-BE49-F238E27FC236}">
                    <a16:creationId xmlns:a16="http://schemas.microsoft.com/office/drawing/2014/main" id="{34345A60-E6DD-4D0D-A246-D35BE19F6623}"/>
                  </a:ext>
                </a:extLst>
              </p:cNvPr>
              <p:cNvSpPr>
                <a:spLocks noGrp="1" noRot="1" noChangeAspect="1" noMove="1" noResize="1" noEditPoints="1" noAdjustHandles="1" noChangeArrowheads="1" noChangeShapeType="1" noTextEdit="1"/>
              </p:cNvSpPr>
              <p:nvPr>
                <p:ph idx="1"/>
              </p:nvPr>
            </p:nvSpPr>
            <p:spPr>
              <a:xfrm>
                <a:off x="696036" y="1119116"/>
                <a:ext cx="11068334" cy="5057847"/>
              </a:xfrm>
              <a:blipFill>
                <a:blip r:embed="rId2"/>
                <a:stretch>
                  <a:fillRect l="-716" t="-2051" r="-1707" b="-1568"/>
                </a:stretch>
              </a:blipFill>
            </p:spPr>
            <p:txBody>
              <a:bodyPr/>
              <a:lstStyle/>
              <a:p>
                <a:r>
                  <a:rPr lang="en-US">
                    <a:noFill/>
                  </a:rPr>
                  <a:t> </a:t>
                </a:r>
              </a:p>
            </p:txBody>
          </p:sp>
        </mc:Fallback>
      </mc:AlternateContent>
    </p:spTree>
    <p:extLst>
      <p:ext uri="{BB962C8B-B14F-4D97-AF65-F5344CB8AC3E}">
        <p14:creationId xmlns:p14="http://schemas.microsoft.com/office/powerpoint/2010/main" val="4232527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err="1"/>
              <a:t>Exs</a:t>
            </a:r>
            <a:r>
              <a:rPr lang="en-ZA"/>
              <a:t>. No. 3</a:t>
            </a:r>
          </a:p>
        </p:txBody>
      </p:sp>
      <p:pic>
        <p:nvPicPr>
          <p:cNvPr id="4" name="Content Placeholder 3"/>
          <p:cNvPicPr>
            <a:picLocks noGrp="1" noChangeAspect="1"/>
          </p:cNvPicPr>
          <p:nvPr>
            <p:ph idx="1"/>
          </p:nvPr>
        </p:nvPicPr>
        <p:blipFill>
          <a:blip r:embed="rId2"/>
          <a:stretch>
            <a:fillRect/>
          </a:stretch>
        </p:blipFill>
        <p:spPr>
          <a:xfrm>
            <a:off x="2487645" y="1787125"/>
            <a:ext cx="7216709" cy="4351338"/>
          </a:xfrm>
          <a:prstGeom prst="rect">
            <a:avLst/>
          </a:prstGeom>
        </p:spPr>
      </p:pic>
    </p:spTree>
    <p:extLst>
      <p:ext uri="{BB962C8B-B14F-4D97-AF65-F5344CB8AC3E}">
        <p14:creationId xmlns:p14="http://schemas.microsoft.com/office/powerpoint/2010/main" val="319164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ML vs Traditional Programming</a:t>
            </a:r>
          </a:p>
        </p:txBody>
      </p:sp>
      <p:sp>
        <p:nvSpPr>
          <p:cNvPr id="3" name="Content Placeholder 2"/>
          <p:cNvSpPr>
            <a:spLocks noGrp="1"/>
          </p:cNvSpPr>
          <p:nvPr>
            <p:ph idx="1"/>
          </p:nvPr>
        </p:nvSpPr>
        <p:spPr/>
        <p:txBody>
          <a:bodyPr/>
          <a:lstStyle/>
          <a:p>
            <a:endParaRPr lang="en-ZA"/>
          </a:p>
          <a:p>
            <a:endParaRPr lang="en-ZA"/>
          </a:p>
        </p:txBody>
      </p:sp>
      <p:sp>
        <p:nvSpPr>
          <p:cNvPr id="4" name="Rectangle 3"/>
          <p:cNvSpPr/>
          <p:nvPr/>
        </p:nvSpPr>
        <p:spPr>
          <a:xfrm>
            <a:off x="4031087" y="2215166"/>
            <a:ext cx="2485623" cy="87576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a:solidFill>
                  <a:srgbClr val="FF0F21"/>
                </a:solidFill>
              </a:rPr>
              <a:t>Machine Learning</a:t>
            </a:r>
          </a:p>
        </p:txBody>
      </p:sp>
      <p:cxnSp>
        <p:nvCxnSpPr>
          <p:cNvPr id="6" name="Straight Arrow Connector 5"/>
          <p:cNvCxnSpPr/>
          <p:nvPr/>
        </p:nvCxnSpPr>
        <p:spPr>
          <a:xfrm>
            <a:off x="2459865" y="2485623"/>
            <a:ext cx="1571222" cy="12878"/>
          </a:xfrm>
          <a:prstGeom prst="straightConnector1">
            <a:avLst/>
          </a:prstGeom>
          <a:ln w="1905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459865" y="2888042"/>
            <a:ext cx="1571222" cy="12878"/>
          </a:xfrm>
          <a:prstGeom prst="straightConnector1">
            <a:avLst/>
          </a:prstGeom>
          <a:ln>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95400" y="2215166"/>
            <a:ext cx="1164465" cy="369332"/>
          </a:xfrm>
          <a:prstGeom prst="rect">
            <a:avLst/>
          </a:prstGeom>
          <a:noFill/>
        </p:spPr>
        <p:txBody>
          <a:bodyPr wrap="square" rtlCol="0">
            <a:spAutoFit/>
          </a:bodyPr>
          <a:lstStyle/>
          <a:p>
            <a:r>
              <a:rPr lang="en-ZA">
                <a:solidFill>
                  <a:schemeClr val="accent2"/>
                </a:solidFill>
              </a:rPr>
              <a:t>Answers</a:t>
            </a:r>
          </a:p>
        </p:txBody>
      </p:sp>
      <p:sp>
        <p:nvSpPr>
          <p:cNvPr id="11" name="TextBox 10"/>
          <p:cNvSpPr txBox="1"/>
          <p:nvPr/>
        </p:nvSpPr>
        <p:spPr>
          <a:xfrm>
            <a:off x="1609859" y="2650274"/>
            <a:ext cx="850006" cy="369332"/>
          </a:xfrm>
          <a:prstGeom prst="rect">
            <a:avLst/>
          </a:prstGeom>
          <a:noFill/>
        </p:spPr>
        <p:txBody>
          <a:bodyPr wrap="square" rtlCol="0">
            <a:spAutoFit/>
          </a:bodyPr>
          <a:lstStyle/>
          <a:p>
            <a:r>
              <a:rPr lang="en-ZA">
                <a:solidFill>
                  <a:srgbClr val="00B050"/>
                </a:solidFill>
              </a:rPr>
              <a:t>Data</a:t>
            </a:r>
          </a:p>
        </p:txBody>
      </p:sp>
      <p:cxnSp>
        <p:nvCxnSpPr>
          <p:cNvPr id="14" name="Straight Arrow Connector 13"/>
          <p:cNvCxnSpPr>
            <a:stCxn id="4" idx="3"/>
          </p:cNvCxnSpPr>
          <p:nvPr/>
        </p:nvCxnSpPr>
        <p:spPr>
          <a:xfrm flipV="1">
            <a:off x="6516710" y="2650274"/>
            <a:ext cx="1571222" cy="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36280" y="2366944"/>
            <a:ext cx="1661160" cy="523220"/>
          </a:xfrm>
          <a:prstGeom prst="rect">
            <a:avLst/>
          </a:prstGeom>
          <a:noFill/>
        </p:spPr>
        <p:txBody>
          <a:bodyPr wrap="square" rtlCol="0">
            <a:spAutoFit/>
          </a:bodyPr>
          <a:lstStyle/>
          <a:p>
            <a:r>
              <a:rPr lang="en-ZA" sz="2800">
                <a:solidFill>
                  <a:srgbClr val="00B0F0"/>
                </a:solidFill>
              </a:rPr>
              <a:t>Rules</a:t>
            </a:r>
          </a:p>
        </p:txBody>
      </p:sp>
    </p:spTree>
    <p:extLst>
      <p:ext uri="{BB962C8B-B14F-4D97-AF65-F5344CB8AC3E}">
        <p14:creationId xmlns:p14="http://schemas.microsoft.com/office/powerpoint/2010/main" val="319300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Data Types in Statistics and ML</a:t>
            </a:r>
          </a:p>
        </p:txBody>
      </p:sp>
      <p:sp>
        <p:nvSpPr>
          <p:cNvPr id="3" name="Content Placeholder 2"/>
          <p:cNvSpPr>
            <a:spLocks noGrp="1"/>
          </p:cNvSpPr>
          <p:nvPr>
            <p:ph idx="1"/>
          </p:nvPr>
        </p:nvSpPr>
        <p:spPr/>
        <p:txBody>
          <a:bodyPr/>
          <a:lstStyle/>
          <a:p>
            <a:endParaRPr lang="en-ZA"/>
          </a:p>
          <a:p>
            <a:r>
              <a:rPr lang="en-US" b="0" i="0">
                <a:solidFill>
                  <a:srgbClr val="3A3B41"/>
                </a:solidFill>
                <a:effectLst/>
                <a:latin typeface="Lora"/>
              </a:rPr>
              <a:t>a very good understanding of the different data types is a prerequisite for doing Exploratory Data Analysis (EDA).</a:t>
            </a:r>
          </a:p>
          <a:p>
            <a:pPr lvl="1"/>
            <a:endParaRPr lang="en-US">
              <a:solidFill>
                <a:srgbClr val="3A3B41"/>
              </a:solidFill>
              <a:latin typeface="Lora"/>
            </a:endParaRPr>
          </a:p>
          <a:p>
            <a:pPr lvl="1"/>
            <a:r>
              <a:rPr lang="en-US">
                <a:solidFill>
                  <a:srgbClr val="3A3B41"/>
                </a:solidFill>
                <a:latin typeface="Lora"/>
              </a:rPr>
              <a:t>Why? </a:t>
            </a:r>
          </a:p>
          <a:p>
            <a:pPr lvl="2"/>
            <a:r>
              <a:rPr lang="en-US">
                <a:solidFill>
                  <a:srgbClr val="3A3B41"/>
                </a:solidFill>
                <a:latin typeface="Lora"/>
              </a:rPr>
              <a:t>c</a:t>
            </a:r>
            <a:r>
              <a:rPr lang="en-US" b="0" i="0">
                <a:solidFill>
                  <a:srgbClr val="3A3B41"/>
                </a:solidFill>
                <a:effectLst/>
                <a:latin typeface="Lora"/>
              </a:rPr>
              <a:t>ertain statistical measurements are only used for specific data types</a:t>
            </a:r>
          </a:p>
          <a:p>
            <a:pPr lvl="2"/>
            <a:r>
              <a:rPr lang="en-US" b="0" i="0">
                <a:solidFill>
                  <a:srgbClr val="3A3B41"/>
                </a:solidFill>
                <a:effectLst/>
                <a:latin typeface="Lora"/>
              </a:rPr>
              <a:t>Useful to determine the right visualizations</a:t>
            </a:r>
            <a:r>
              <a:rPr lang="en-US">
                <a:solidFill>
                  <a:srgbClr val="3A3B41"/>
                </a:solidFill>
                <a:latin typeface="Lora"/>
              </a:rPr>
              <a:t> for your data</a:t>
            </a:r>
            <a:endParaRPr lang="en-ZA" b="0" i="0">
              <a:solidFill>
                <a:srgbClr val="3A3B41"/>
              </a:solidFill>
              <a:effectLst/>
              <a:latin typeface="Lora"/>
            </a:endParaRPr>
          </a:p>
          <a:p>
            <a:pPr lvl="1"/>
            <a:endParaRPr lang="en-ZA">
              <a:solidFill>
                <a:srgbClr val="3A3B41"/>
              </a:solidFill>
              <a:latin typeface="Lora"/>
            </a:endParaRPr>
          </a:p>
        </p:txBody>
      </p:sp>
    </p:spTree>
    <p:extLst>
      <p:ext uri="{BB962C8B-B14F-4D97-AF65-F5344CB8AC3E}">
        <p14:creationId xmlns:p14="http://schemas.microsoft.com/office/powerpoint/2010/main" val="1493500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Data Types in Statistics and ML</a:t>
            </a:r>
          </a:p>
        </p:txBody>
      </p:sp>
      <p:sp>
        <p:nvSpPr>
          <p:cNvPr id="3" name="Content Placeholder 2"/>
          <p:cNvSpPr>
            <a:spLocks noGrp="1"/>
          </p:cNvSpPr>
          <p:nvPr>
            <p:ph idx="1"/>
          </p:nvPr>
        </p:nvSpPr>
        <p:spPr>
          <a:xfrm>
            <a:off x="838200" y="1978025"/>
            <a:ext cx="10515600" cy="4351338"/>
          </a:xfrm>
        </p:spPr>
        <p:txBody>
          <a:bodyPr/>
          <a:lstStyle/>
          <a:p>
            <a:endParaRPr lang="en-ZA"/>
          </a:p>
          <a:p>
            <a:pPr lvl="1"/>
            <a:endParaRPr lang="en-ZA">
              <a:solidFill>
                <a:srgbClr val="3A3B41"/>
              </a:solidFill>
              <a:latin typeface="Lora"/>
            </a:endParaRPr>
          </a:p>
        </p:txBody>
      </p:sp>
      <p:pic>
        <p:nvPicPr>
          <p:cNvPr id="13" name="Picture 12">
            <a:extLst>
              <a:ext uri="{FF2B5EF4-FFF2-40B4-BE49-F238E27FC236}">
                <a16:creationId xmlns:a16="http://schemas.microsoft.com/office/drawing/2014/main" id="{F183D44D-E88F-4DF6-929A-6835EE96684E}"/>
              </a:ext>
            </a:extLst>
          </p:cNvPr>
          <p:cNvPicPr>
            <a:picLocks noChangeAspect="1"/>
          </p:cNvPicPr>
          <p:nvPr/>
        </p:nvPicPr>
        <p:blipFill>
          <a:blip r:embed="rId2"/>
          <a:stretch>
            <a:fillRect/>
          </a:stretch>
        </p:blipFill>
        <p:spPr>
          <a:xfrm>
            <a:off x="1479346" y="2543174"/>
            <a:ext cx="9233308" cy="3105152"/>
          </a:xfrm>
          <a:prstGeom prst="rect">
            <a:avLst/>
          </a:prstGeom>
        </p:spPr>
      </p:pic>
      <p:sp>
        <p:nvSpPr>
          <p:cNvPr id="14" name="TextBox 13">
            <a:extLst>
              <a:ext uri="{FF2B5EF4-FFF2-40B4-BE49-F238E27FC236}">
                <a16:creationId xmlns:a16="http://schemas.microsoft.com/office/drawing/2014/main" id="{CE8B4FC4-1AFB-410D-9F04-D6A36A6B6BB3}"/>
              </a:ext>
            </a:extLst>
          </p:cNvPr>
          <p:cNvSpPr txBox="1"/>
          <p:nvPr/>
        </p:nvSpPr>
        <p:spPr>
          <a:xfrm>
            <a:off x="-390525" y="66675"/>
            <a:ext cx="184731" cy="369332"/>
          </a:xfrm>
          <a:prstGeom prst="rect">
            <a:avLst/>
          </a:prstGeom>
          <a:noFill/>
        </p:spPr>
        <p:txBody>
          <a:bodyPr wrap="none" rtlCol="0">
            <a:spAutoFit/>
          </a:bodyPr>
          <a:lstStyle/>
          <a:p>
            <a:endParaRPr lang="en-ZA"/>
          </a:p>
        </p:txBody>
      </p:sp>
      <p:sp>
        <p:nvSpPr>
          <p:cNvPr id="15" name="TextBox 14">
            <a:extLst>
              <a:ext uri="{FF2B5EF4-FFF2-40B4-BE49-F238E27FC236}">
                <a16:creationId xmlns:a16="http://schemas.microsoft.com/office/drawing/2014/main" id="{6D15A595-3659-4A2C-BC14-1A70F86EA642}"/>
              </a:ext>
            </a:extLst>
          </p:cNvPr>
          <p:cNvSpPr txBox="1"/>
          <p:nvPr/>
        </p:nvSpPr>
        <p:spPr>
          <a:xfrm>
            <a:off x="914400" y="1556821"/>
            <a:ext cx="9344025" cy="461665"/>
          </a:xfrm>
          <a:prstGeom prst="rect">
            <a:avLst/>
          </a:prstGeom>
          <a:noFill/>
        </p:spPr>
        <p:txBody>
          <a:bodyPr wrap="square" rtlCol="0">
            <a:spAutoFit/>
          </a:bodyPr>
          <a:lstStyle/>
          <a:p>
            <a:r>
              <a:rPr lang="en-US" sz="2400"/>
              <a:t>Data: unprocessed facts that you collect through your study</a:t>
            </a:r>
          </a:p>
        </p:txBody>
      </p:sp>
    </p:spTree>
    <p:extLst>
      <p:ext uri="{BB962C8B-B14F-4D97-AF65-F5344CB8AC3E}">
        <p14:creationId xmlns:p14="http://schemas.microsoft.com/office/powerpoint/2010/main" val="2738754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2544</Words>
  <Application>Microsoft Office PowerPoint</Application>
  <PresentationFormat>Widescreen</PresentationFormat>
  <Paragraphs>352</Paragraphs>
  <Slides>62</Slides>
  <Notes>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62</vt:i4>
      </vt:variant>
    </vt:vector>
  </HeadingPairs>
  <TitlesOfParts>
    <vt:vector size="79" baseType="lpstr">
      <vt:lpstr>Adobe Gothic Std B</vt:lpstr>
      <vt:lpstr>Arial</vt:lpstr>
      <vt:lpstr>AvantGarde Bk BT</vt:lpstr>
      <vt:lpstr>Calibri</vt:lpstr>
      <vt:lpstr>Calibri Light</vt:lpstr>
      <vt:lpstr>Cambria Math</vt:lpstr>
      <vt:lpstr>cmmi10</vt:lpstr>
      <vt:lpstr>CMMI8</vt:lpstr>
      <vt:lpstr>cmr10</vt:lpstr>
      <vt:lpstr>cmti10</vt:lpstr>
      <vt:lpstr>Gill Sans MT</vt:lpstr>
      <vt:lpstr>LCMSS8</vt:lpstr>
      <vt:lpstr>LCMSSB8</vt:lpstr>
      <vt:lpstr>Lora</vt:lpstr>
      <vt:lpstr>Tw Cen MT</vt:lpstr>
      <vt:lpstr>Office Theme</vt:lpstr>
      <vt:lpstr>Gallery</vt:lpstr>
      <vt:lpstr>PowerPoint Presentation</vt:lpstr>
      <vt:lpstr>Lesson Objectives</vt:lpstr>
      <vt:lpstr>What is Machine Learning</vt:lpstr>
      <vt:lpstr>What is Machine Learning</vt:lpstr>
      <vt:lpstr>What is Machine Learning</vt:lpstr>
      <vt:lpstr>ML vs Traditional Programming</vt:lpstr>
      <vt:lpstr>ML vs Traditional Programming</vt:lpstr>
      <vt:lpstr>Data Types in Statistics and ML</vt:lpstr>
      <vt:lpstr>Data Types in Statistics and ML</vt:lpstr>
      <vt:lpstr>Categorical Data</vt:lpstr>
      <vt:lpstr>Numerical Data</vt:lpstr>
      <vt:lpstr>Origins of ML</vt:lpstr>
      <vt:lpstr>Applications of ML</vt:lpstr>
      <vt:lpstr>Machine Learning Applications</vt:lpstr>
      <vt:lpstr>4IR</vt:lpstr>
      <vt:lpstr>4IR</vt:lpstr>
      <vt:lpstr>Artificial Intelligence(AI)</vt:lpstr>
      <vt:lpstr>AI vs ML</vt:lpstr>
      <vt:lpstr>AI</vt:lpstr>
      <vt:lpstr>Interdisciplinary field</vt:lpstr>
      <vt:lpstr>Supervised vs. Unsupervised</vt:lpstr>
      <vt:lpstr>Supervised</vt:lpstr>
      <vt:lpstr>Supervised Learning Algorithms</vt:lpstr>
      <vt:lpstr>Unsupervised Learning</vt:lpstr>
      <vt:lpstr>Unsupervised learning</vt:lpstr>
      <vt:lpstr>Unsupervised learning</vt:lpstr>
      <vt:lpstr>Unsupervised learning</vt:lpstr>
      <vt:lpstr>Classification</vt:lpstr>
      <vt:lpstr>PowerPoint Presentation</vt:lpstr>
      <vt:lpstr>PowerPoint Presentation</vt:lpstr>
      <vt:lpstr>Classification Algorithms</vt:lpstr>
      <vt:lpstr>Clustering</vt:lpstr>
      <vt:lpstr>Clustering Techniques</vt:lpstr>
      <vt:lpstr>Clustering /Segmentation</vt:lpstr>
      <vt:lpstr>Summary</vt:lpstr>
      <vt:lpstr>THANK YOU</vt:lpstr>
      <vt:lpstr>Quiz</vt:lpstr>
      <vt:lpstr>   MLG381: MACHINE LEARNING K-Means Clustering  </vt:lpstr>
      <vt:lpstr>Lesson Objectives</vt:lpstr>
      <vt:lpstr>Introduction </vt:lpstr>
      <vt:lpstr>Historical Application of Clustering</vt:lpstr>
      <vt:lpstr>What do we need for Clustering?</vt:lpstr>
      <vt:lpstr>K-Means Clustering </vt:lpstr>
      <vt:lpstr>Determining Centroids</vt:lpstr>
      <vt:lpstr>K-means Algorithm</vt:lpstr>
      <vt:lpstr>K-means Algorithm Example</vt:lpstr>
      <vt:lpstr>K-means Algorithm Example</vt:lpstr>
      <vt:lpstr>Solution</vt:lpstr>
      <vt:lpstr>Iteration-0</vt:lpstr>
      <vt:lpstr>Iteration-0 (Continued)</vt:lpstr>
      <vt:lpstr>Iteration-0 (Continued)</vt:lpstr>
      <vt:lpstr>Iteration-1</vt:lpstr>
      <vt:lpstr>Iteration-1 (Continued) </vt:lpstr>
      <vt:lpstr>Iteration-2</vt:lpstr>
      <vt:lpstr>Iteration-2 (Continued)</vt:lpstr>
      <vt:lpstr>Final Result:</vt:lpstr>
      <vt:lpstr>Final Solution</vt:lpstr>
      <vt:lpstr>Cluster Analysis Exercise</vt:lpstr>
      <vt:lpstr>(k-means method)</vt:lpstr>
      <vt:lpstr>(k-means method)</vt:lpstr>
      <vt:lpstr>Exercises</vt:lpstr>
      <vt:lpstr>Exs. No.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Igwe</dc:creator>
  <cp:lastModifiedBy>Kevin Igwe</cp:lastModifiedBy>
  <cp:revision>1</cp:revision>
  <dcterms:created xsi:type="dcterms:W3CDTF">2022-06-14T08:25:04Z</dcterms:created>
  <dcterms:modified xsi:type="dcterms:W3CDTF">2022-06-14T08:30:18Z</dcterms:modified>
</cp:coreProperties>
</file>